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301" r:id="rId5"/>
    <p:sldId id="300" r:id="rId6"/>
    <p:sldId id="302" r:id="rId7"/>
    <p:sldId id="299" r:id="rId8"/>
    <p:sldId id="262" r:id="rId9"/>
    <p:sldId id="308" r:id="rId10"/>
    <p:sldId id="288" r:id="rId11"/>
    <p:sldId id="307" r:id="rId12"/>
    <p:sldId id="316" r:id="rId13"/>
    <p:sldId id="309" r:id="rId14"/>
    <p:sldId id="332" r:id="rId15"/>
    <p:sldId id="310" r:id="rId16"/>
    <p:sldId id="333" r:id="rId17"/>
    <p:sldId id="334" r:id="rId18"/>
    <p:sldId id="318" r:id="rId19"/>
    <p:sldId id="319" r:id="rId20"/>
    <p:sldId id="320" r:id="rId21"/>
    <p:sldId id="321" r:id="rId22"/>
    <p:sldId id="324" r:id="rId23"/>
    <p:sldId id="322" r:id="rId24"/>
    <p:sldId id="325" r:id="rId25"/>
    <p:sldId id="335" r:id="rId26"/>
    <p:sldId id="336" r:id="rId27"/>
    <p:sldId id="327" r:id="rId28"/>
    <p:sldId id="328" r:id="rId29"/>
    <p:sldId id="329" r:id="rId30"/>
    <p:sldId id="330" r:id="rId31"/>
    <p:sldId id="331" r:id="rId32"/>
    <p:sldId id="323" r:id="rId33"/>
    <p:sldId id="326" r:id="rId34"/>
    <p:sldId id="337" r:id="rId35"/>
    <p:sldId id="343" r:id="rId36"/>
    <p:sldId id="344" r:id="rId37"/>
    <p:sldId id="339" r:id="rId38"/>
    <p:sldId id="340" r:id="rId39"/>
    <p:sldId id="341" r:id="rId40"/>
    <p:sldId id="342" r:id="rId41"/>
    <p:sldId id="306" r:id="rId42"/>
    <p:sldId id="303" r:id="rId43"/>
    <p:sldId id="281" r:id="rId44"/>
    <p:sldId id="260" r:id="rId45"/>
    <p:sldId id="261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1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h7dgYphw2QQwowmqyHxfhUw/AI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AA6"/>
    <a:srgbClr val="00E2AC"/>
    <a:srgbClr val="00F6BB"/>
    <a:srgbClr val="00C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9837" autoAdjust="0"/>
  </p:normalViewPr>
  <p:slideViewPr>
    <p:cSldViewPr snapToGrid="0">
      <p:cViewPr varScale="1">
        <p:scale>
          <a:sx n="60" d="100"/>
          <a:sy n="60" d="100"/>
        </p:scale>
        <p:origin x="948" y="36"/>
      </p:cViewPr>
      <p:guideLst>
        <p:guide orient="horz" pos="23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0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9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6427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08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및 로그인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306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0049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리스트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2930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상세</a:t>
            </a:r>
            <a:r>
              <a:rPr lang="en-US" altLang="ko-KR" dirty="0"/>
              <a:t>, </a:t>
            </a:r>
            <a:r>
              <a:rPr lang="ko-KR" altLang="en-US" dirty="0"/>
              <a:t>수정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0334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 </a:t>
            </a:r>
            <a:r>
              <a:rPr lang="ko-KR" altLang="en-US" dirty="0"/>
              <a:t>게시판 보이기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83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게시판 리스트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05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인기순은 답변이 가장 많이 달린 순으로 </a:t>
            </a:r>
            <a:r>
              <a:rPr lang="ko-KR" altLang="en-US" dirty="0" err="1"/>
              <a:t>내림차순됩니다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 빨간 부분보시면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답변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1= </a:t>
            </a:r>
            <a:r>
              <a:rPr lang="ko-KR" altLang="en-US" dirty="0"/>
              <a:t>답변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err="1"/>
              <a:t>이빈다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21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301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추천기능 설명 </a:t>
            </a:r>
            <a:r>
              <a:rPr lang="en-US" altLang="ko-KR" dirty="0"/>
              <a:t>1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댓글기능 설명 </a:t>
            </a:r>
            <a:r>
              <a:rPr lang="en-US" altLang="ko-KR" dirty="0"/>
              <a:t>2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9954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309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마찬가지로 삭제도 안된다 </a:t>
            </a:r>
            <a:r>
              <a:rPr lang="en-US" altLang="ko-KR" dirty="0"/>
              <a:t>~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2832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</a:t>
            </a:r>
            <a:r>
              <a:rPr lang="ko-KR" altLang="en-US" dirty="0" err="1"/>
              <a:t>뷰페이지입니다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4143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일정 추가 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754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출석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57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314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384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946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858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스킬 아이콘을 누르면 관련 질문 게시판으로 이동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8039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450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6524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9389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500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428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296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38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408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481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4924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 간 팀워크가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팀장이 먼저 나서서 이끌어준 것은 물론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명이 문제가 생기면 다같이 해결하려고 머리를 맞대는 과정에서 성장할 수 있었다고 생각한다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난항을 겪어도 싫은 소리를 하기보다 서로 격려하며 나아간 점이 특히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뭔가 정해야 할 경우 사다리를 타는 등 최대한 공정한 방법을 택하고자 하여 불만이 적었다</a:t>
            </a:r>
            <a:endParaRPr lang="en-US" altLang="ko-KR" sz="120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비대면이다 보니 대면에 비해 소통하는 과정에서 한번에 이해가 되질 않거나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오해가 생기기 쉬웠다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주라는 짧은 시간의 제약때문에 계획했던 기능을 모두 넣지 못하는 아쉬움이 있었다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프로젝트인 팀원들이 많았는데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프로젝트를 통해 개발이라는 영역에 어떻게 접근해야 할지 그 방법 자체를 몸소 배운 느낌이다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 찾아가며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팀원들과 의논해가며 결과물을 만들어냈다는 사실은 자신감을 심어주기에 충분했다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 혼자서 혹은 누군가와 함께 프로젝트를 진행할 때 조금 더 수월하게 부딪힐 수 있을 것 같다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ko-KR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5935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43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46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48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</a:t>
            </a:r>
            <a:r>
              <a:rPr lang="en-US" altLang="ko-KR" dirty="0"/>
              <a:t>- </a:t>
            </a:r>
            <a:r>
              <a:rPr lang="ko-KR" altLang="en-US" dirty="0"/>
              <a:t>더욱 편리하고 효율적인 교육 웹 만들기</a:t>
            </a:r>
            <a:r>
              <a:rPr lang="en-US" altLang="ko-KR" dirty="0"/>
              <a:t>/ </a:t>
            </a:r>
            <a:r>
              <a:rPr lang="ko-KR" altLang="en-US" dirty="0"/>
              <a:t>기존 </a:t>
            </a:r>
            <a:r>
              <a:rPr lang="en-US" altLang="ko-KR" dirty="0"/>
              <a:t>BAND </a:t>
            </a:r>
            <a:r>
              <a:rPr lang="ko-KR" altLang="en-US" dirty="0"/>
              <a:t>앱을 대체할 수 있는 사이트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회원가입 후 사이트 멤버가 되면</a:t>
            </a:r>
            <a:r>
              <a:rPr lang="en-US" altLang="ko-KR" dirty="0"/>
              <a:t>, </a:t>
            </a:r>
            <a:r>
              <a:rPr lang="ko-KR" altLang="en-US" dirty="0"/>
              <a:t>차트를 통해 남은 수업</a:t>
            </a:r>
            <a:r>
              <a:rPr lang="en-US" altLang="ko-KR" dirty="0"/>
              <a:t>, </a:t>
            </a:r>
            <a:r>
              <a:rPr lang="ko-KR" altLang="en-US" dirty="0" err="1"/>
              <a:t>진도율</a:t>
            </a:r>
            <a:r>
              <a:rPr lang="ko-KR" altLang="en-US" dirty="0"/>
              <a:t> 등을 쉽게 체크할 수 있음</a:t>
            </a:r>
            <a:r>
              <a:rPr lang="en-US" altLang="ko-KR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QR </a:t>
            </a:r>
            <a:r>
              <a:rPr lang="ko-KR" altLang="en-US" dirty="0"/>
              <a:t>인증 방식의 번거로움을 해결하고자 함</a:t>
            </a:r>
            <a:r>
              <a:rPr lang="en-US" altLang="ko-KR" dirty="0"/>
              <a:t>. </a:t>
            </a:r>
            <a:r>
              <a:rPr lang="ko-KR" altLang="en-US" dirty="0"/>
              <a:t>신호가 들어오면 앱으로 들어가야 하는 이중 구조에서 벗어나</a:t>
            </a:r>
            <a:r>
              <a:rPr lang="en-US" altLang="ko-KR" dirty="0"/>
              <a:t>, </a:t>
            </a:r>
            <a:r>
              <a:rPr lang="ko-KR" altLang="en-US" dirty="0"/>
              <a:t>간단히 웹에서 체크하는 것으로 완료되는 방식 도입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게시판에서는 주어진 문제를 주도적으로 해결하고</a:t>
            </a:r>
            <a:r>
              <a:rPr lang="en-US" altLang="ko-KR" dirty="0"/>
              <a:t>, </a:t>
            </a:r>
            <a:r>
              <a:rPr lang="ko-KR" altLang="en-US" dirty="0"/>
              <a:t>서로 도움을 주고 받으며 실력을 향상시킬 수 있음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39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53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56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59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메인페이지인</a:t>
            </a:r>
            <a:r>
              <a:rPr lang="ko-KR" altLang="en-US" dirty="0"/>
              <a:t> 회원가입</a:t>
            </a:r>
            <a:r>
              <a:rPr lang="en-US" altLang="ko-KR" dirty="0"/>
              <a:t>, </a:t>
            </a:r>
            <a:r>
              <a:rPr lang="ko-KR" altLang="en-US" dirty="0"/>
              <a:t>로그인 기능을 중심으로 세부 페이지는 다섯가지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출석현황</a:t>
            </a:r>
            <a:r>
              <a:rPr lang="en-US" altLang="ko-KR" dirty="0"/>
              <a:t>, </a:t>
            </a:r>
            <a:r>
              <a:rPr lang="ko-KR" altLang="en-US" dirty="0"/>
              <a:t>남은 교육 일정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</a:t>
            </a:r>
            <a:r>
              <a:rPr lang="ko-KR" altLang="en-US" dirty="0"/>
              <a:t>학생들이 사용할 수 있는 대시보드</a:t>
            </a:r>
            <a:r>
              <a:rPr lang="en-US" altLang="ko-KR" dirty="0"/>
              <a:t>-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세부 일정을 확인할 수 있는 캘린더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 </a:t>
            </a:r>
            <a:r>
              <a:rPr lang="ko-KR" altLang="en-US" dirty="0"/>
              <a:t>한번에 출석 가능한 기능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5. </a:t>
            </a:r>
            <a:r>
              <a:rPr lang="ko-KR" altLang="en-US" dirty="0"/>
              <a:t>멤버의 프로필을 보거나 자신의 프로필을 관리 가능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551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62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63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36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역할 각자 </a:t>
            </a:r>
            <a:r>
              <a:rPr lang="en-US" altLang="ko-KR" dirty="0"/>
              <a:t>2</a:t>
            </a:r>
            <a:r>
              <a:rPr lang="ko-KR" altLang="en-US" dirty="0"/>
              <a:t>개씩 넣기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74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hyperlink" Target="http://www.google.co.kr/url?sa=i&amp;rct=j&amp;q=fedex+overnight&amp;source=images&amp;cd=&amp;cad=rja&amp;docid=dryP-FcsG_m0kM&amp;tbnid=iH9o9qOJdi00LM:&amp;ved=0CAUQjRw&amp;url=http://www.survival-warehouse.com/customer/shipping.htm&amp;ei=jZeAUYemE4HUkwW0wID4BQ&amp;bvm=bv.45921128,d.dGI&amp;psig=AFQjCNFFBTRoAH7E2UwB82d5Or_XOz4WXw&amp;ust=1367468265400428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fedex+network&amp;source=images&amp;cd=&amp;cad=rja&amp;docid=kzy4F5Lz-4lDUM&amp;tbnid=l-cosB4mtlkWKM:&amp;ved=0CAUQjRw&amp;url=http://www.airlineroutemaps.com/USA/FedEx.shtml&amp;ei=7pOAUb3-LobOkAXdp4HgBQ&amp;bvm=bv.45921128,d.dGI&amp;psig=AFQjCNE4S0RXxFJXWh-jKMGDpnMySkgS_Q&amp;ust=1367467370175589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hyperlink" Target="http://www.taylorjames.com/taylor-james-connecting-the-world-for-fedex/" TargetMode="External"/><Relationship Id="rId4" Type="http://schemas.openxmlformats.org/officeDocument/2006/relationships/image" Target="../media/image45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fedex+advertise&amp;source=images&amp;cd=&amp;cad=rja&amp;docid=7Ngvz9lOOtMhiM&amp;tbnid=8rqre5OL80U4DM:&amp;ved=0CAUQjRw&amp;url=http://www.funniest-commercials.net/2010/10/fedex-express-box-advertising-campaign.html&amp;ei=npWAUa-jM8LClAXwvYHgDA&amp;bvm=bv.45921128,d.dGI&amp;psig=AFQjCNGMUV5daZ7SRM6A9XFpSxY_DRcB5w&amp;ust=1367467790738513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4441329" y="1513576"/>
            <a:ext cx="3309334" cy="3082874"/>
            <a:chOff x="4267198" y="682302"/>
            <a:chExt cx="3657602" cy="3454268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4267198" y="1555115"/>
              <a:ext cx="3657599" cy="134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더 나은 교육 웹 만들기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(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가제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)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36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2" name="Google Shape;92;p1"/>
          <p:cNvCxnSpPr/>
          <p:nvPr/>
        </p:nvCxnSpPr>
        <p:spPr>
          <a:xfrm>
            <a:off x="4203337" y="6545075"/>
            <a:ext cx="3785319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1"/>
          <p:cNvCxnSpPr/>
          <p:nvPr/>
        </p:nvCxnSpPr>
        <p:spPr>
          <a:xfrm>
            <a:off x="4548805" y="4975415"/>
            <a:ext cx="3201858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"/>
          <p:cNvSpPr txBox="1"/>
          <p:nvPr/>
        </p:nvSpPr>
        <p:spPr>
          <a:xfrm>
            <a:off x="3446123" y="5474681"/>
            <a:ext cx="5299742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윤승원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김규리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김주빈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이창민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유창호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수행 절차 및 방법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36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1040F0-A3B3-4704-A1D9-6AB4B4F79A7F}"/>
              </a:ext>
            </a:extLst>
          </p:cNvPr>
          <p:cNvGraphicFramePr>
            <a:graphicFrameLocks noGrp="1"/>
          </p:cNvGraphicFramePr>
          <p:nvPr/>
        </p:nvGraphicFramePr>
        <p:xfrm>
          <a:off x="448056" y="1191641"/>
          <a:ext cx="10989797" cy="4187832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818986490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264936382"/>
                    </a:ext>
                  </a:extLst>
                </a:gridCol>
                <a:gridCol w="3678797">
                  <a:extLst>
                    <a:ext uri="{9D8B030D-6E8A-4147-A177-3AD203B41FA5}">
                      <a16:colId xmlns:a16="http://schemas.microsoft.com/office/drawing/2014/main" val="79811244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3324463880"/>
                    </a:ext>
                  </a:extLst>
                </a:gridCol>
              </a:tblGrid>
              <a:tr h="47926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392"/>
                  </a:ext>
                </a:extLst>
              </a:tr>
              <a:tr h="7366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2/3(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기획 및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 분담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기획안 및 </a:t>
                      </a:r>
                      <a:r>
                        <a:rPr lang="en-US" altLang="ko-KR" sz="1800" b="0" i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98299"/>
                  </a:ext>
                </a:extLst>
              </a:tr>
              <a:tr h="74297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2/4(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 위주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개발 진행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중간 점검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55497"/>
                  </a:ext>
                </a:extLst>
              </a:tr>
              <a:tr h="7429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2/11(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Github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통한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merge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574254"/>
                  </a:ext>
                </a:extLst>
              </a:tr>
              <a:tr h="7429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2/15(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의견 반영하여 기능 보완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27054"/>
                  </a:ext>
                </a:extLst>
              </a:tr>
              <a:tr h="7429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)(2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8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50391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CD3CA-F51D-4B07-AF8F-63C5A2C9B565}"/>
              </a:ext>
            </a:extLst>
          </p:cNvPr>
          <p:cNvSpPr txBox="1"/>
          <p:nvPr/>
        </p:nvSpPr>
        <p:spPr>
          <a:xfrm>
            <a:off x="2498652" y="2668772"/>
            <a:ext cx="6751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여기다 </a:t>
            </a:r>
            <a:r>
              <a:rPr lang="ko-KR" altLang="en-US" sz="3600" dirty="0" err="1"/>
              <a:t>창호님</a:t>
            </a:r>
            <a:r>
              <a:rPr lang="ko-KR" altLang="en-US" sz="3600" dirty="0"/>
              <a:t> </a:t>
            </a:r>
            <a:r>
              <a:rPr lang="ko-KR" altLang="en-US" sz="3600" dirty="0" err="1"/>
              <a:t>만드신거</a:t>
            </a:r>
            <a:r>
              <a:rPr lang="ko-KR" altLang="en-US" sz="3600" dirty="0"/>
              <a:t> 넣을 예정</a:t>
            </a:r>
          </a:p>
        </p:txBody>
      </p:sp>
    </p:spTree>
    <p:extLst>
      <p:ext uri="{BB962C8B-B14F-4D97-AF65-F5344CB8AC3E}">
        <p14:creationId xmlns:p14="http://schemas.microsoft.com/office/powerpoint/2010/main" val="395672571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수행 결과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593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F92BBA5-4414-406F-8D86-B0EA0C456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 b="6220"/>
          <a:stretch/>
        </p:blipFill>
        <p:spPr>
          <a:xfrm>
            <a:off x="470108" y="733926"/>
            <a:ext cx="5054600" cy="59315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F3E3CD-47EA-4DE3-9CF0-F08CB1C7A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" t="9824" r="7001" b="3685"/>
          <a:stretch/>
        </p:blipFill>
        <p:spPr>
          <a:xfrm>
            <a:off x="6187234" y="733926"/>
            <a:ext cx="5642816" cy="59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0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F9BB132-B689-4D44-B0D2-97B2C1A5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2920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7209C68-1F81-4609-A4C2-DC120AA4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328"/>
            <a:ext cx="12192000" cy="50673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22609B-D058-4B0B-9B52-E8CAA86E2B3F}"/>
              </a:ext>
            </a:extLst>
          </p:cNvPr>
          <p:cNvSpPr/>
          <p:nvPr/>
        </p:nvSpPr>
        <p:spPr>
          <a:xfrm>
            <a:off x="228600" y="1474469"/>
            <a:ext cx="1141304" cy="342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4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388001-22EC-46EC-9655-E13A4FF1F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3763" b="31095"/>
          <a:stretch/>
        </p:blipFill>
        <p:spPr>
          <a:xfrm>
            <a:off x="914400" y="1828800"/>
            <a:ext cx="10363200" cy="1600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C673DC-F272-4432-AEAC-855A953F41FA}"/>
              </a:ext>
            </a:extLst>
          </p:cNvPr>
          <p:cNvSpPr/>
          <p:nvPr/>
        </p:nvSpPr>
        <p:spPr>
          <a:xfrm>
            <a:off x="4134474" y="814399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프로필 상세 페이지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수정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8E80F-894A-4FD1-A5D9-E48AC081C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10625" b="18500"/>
          <a:stretch/>
        </p:blipFill>
        <p:spPr>
          <a:xfrm>
            <a:off x="914400" y="3700705"/>
            <a:ext cx="10363200" cy="27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02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E168D5-7674-4AD1-91DF-1562B74B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857"/>
            <a:ext cx="12192000" cy="6315305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74772" y="2431754"/>
            <a:ext cx="1162075" cy="393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1272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42875" y="2038350"/>
            <a:ext cx="1162075" cy="393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903A-F35F-432E-8377-FC728046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30"/>
            <a:ext cx="12192000" cy="6334170"/>
          </a:xfrm>
          <a:prstGeom prst="rect">
            <a:avLst/>
          </a:prstGeom>
        </p:spPr>
      </p:pic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81001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5361709" cy="6858000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0" y="2917165"/>
            <a:ext cx="5361709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INDEX</a:t>
            </a:r>
            <a:endParaRPr sz="7200" b="1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6463650" y="1157063"/>
            <a:ext cx="4785648" cy="1597259"/>
            <a:chOff x="559119" y="1841928"/>
            <a:chExt cx="4785648" cy="1597259"/>
          </a:xfrm>
        </p:grpSpPr>
        <p:sp>
          <p:nvSpPr>
            <p:cNvPr id="103" name="Google Shape;103;p2"/>
            <p:cNvSpPr/>
            <p:nvPr/>
          </p:nvSpPr>
          <p:spPr>
            <a:xfrm>
              <a:off x="559119" y="1841928"/>
              <a:ext cx="38320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배경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59119" y="3069855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6440983" y="2361689"/>
            <a:ext cx="4785648" cy="2055601"/>
            <a:chOff x="941384" y="3965573"/>
            <a:chExt cx="4785648" cy="2055601"/>
          </a:xfrm>
        </p:grpSpPr>
        <p:sp>
          <p:nvSpPr>
            <p:cNvPr id="106" name="Google Shape;106;p2"/>
            <p:cNvSpPr/>
            <p:nvPr/>
          </p:nvSpPr>
          <p:spPr>
            <a:xfrm>
              <a:off x="941384" y="3965573"/>
              <a:ext cx="383203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팀 구성 및 역할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41384" y="5651842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6440982" y="3488784"/>
            <a:ext cx="44937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절차 및 방법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440982" y="4602442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4. 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프로젝트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결과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463650" y="5710926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후기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9ACF1-5E73-402B-9CFF-C8FAAFDA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9" y="2041452"/>
            <a:ext cx="5528388" cy="3742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F0C813-B3AF-4FD4-B30A-B181F952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55" y="2041452"/>
            <a:ext cx="5528388" cy="353000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인기순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6DFAC7-5E35-4EAC-ADD0-2C2F03F468ED}"/>
              </a:ext>
            </a:extLst>
          </p:cNvPr>
          <p:cNvSpPr/>
          <p:nvPr/>
        </p:nvSpPr>
        <p:spPr>
          <a:xfrm>
            <a:off x="840673" y="2380824"/>
            <a:ext cx="583865" cy="118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69658A1-4247-4D9A-BBF7-2FA3B29D8209}"/>
              </a:ext>
            </a:extLst>
          </p:cNvPr>
          <p:cNvSpPr/>
          <p:nvPr/>
        </p:nvSpPr>
        <p:spPr>
          <a:xfrm>
            <a:off x="9121149" y="2529221"/>
            <a:ext cx="465420" cy="69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493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10" grpId="0" animBg="1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작성자로 검색하기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AC606-B11D-4B2A-B81E-2D2DF447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5" y="986970"/>
            <a:ext cx="6271823" cy="2442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30AA1C-7DC4-45BC-B2AB-97D496D1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52" y="3632442"/>
            <a:ext cx="6200075" cy="237372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5AD984-5D76-4C4A-BE93-83B8F32ECFC1}"/>
              </a:ext>
            </a:extLst>
          </p:cNvPr>
          <p:cNvSpPr/>
          <p:nvPr/>
        </p:nvSpPr>
        <p:spPr>
          <a:xfrm>
            <a:off x="7581013" y="453351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 키워드로 검색하기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AB72E3E-F90C-479E-B9F7-C591B42120FC}"/>
              </a:ext>
            </a:extLst>
          </p:cNvPr>
          <p:cNvSpPr/>
          <p:nvPr/>
        </p:nvSpPr>
        <p:spPr>
          <a:xfrm>
            <a:off x="5244165" y="98697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65CD2E-2354-4A51-BEA5-D180922EF90B}"/>
              </a:ext>
            </a:extLst>
          </p:cNvPr>
          <p:cNvSpPr/>
          <p:nvPr/>
        </p:nvSpPr>
        <p:spPr>
          <a:xfrm>
            <a:off x="5124547" y="3705818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B5E8039-9126-43AA-A63C-D72C263B53E3}"/>
              </a:ext>
            </a:extLst>
          </p:cNvPr>
          <p:cNvSpPr/>
          <p:nvPr/>
        </p:nvSpPr>
        <p:spPr>
          <a:xfrm>
            <a:off x="-1210481" y="477664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48988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63" y="1751799"/>
            <a:ext cx="8709794" cy="447574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79EA2A-1F60-4399-A1C6-7231D44AB258}"/>
              </a:ext>
            </a:extLst>
          </p:cNvPr>
          <p:cNvSpPr/>
          <p:nvPr/>
        </p:nvSpPr>
        <p:spPr>
          <a:xfrm>
            <a:off x="3983509" y="1038110"/>
            <a:ext cx="3442691" cy="453233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클릭시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03EF3B-7F59-47BE-A17C-BA98A36D880C}"/>
              </a:ext>
            </a:extLst>
          </p:cNvPr>
          <p:cNvSpPr/>
          <p:nvPr/>
        </p:nvSpPr>
        <p:spPr>
          <a:xfrm>
            <a:off x="1832063" y="2059806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34FC76-0689-4878-A964-443B49C3E039}"/>
              </a:ext>
            </a:extLst>
          </p:cNvPr>
          <p:cNvSpPr/>
          <p:nvPr/>
        </p:nvSpPr>
        <p:spPr>
          <a:xfrm>
            <a:off x="2428899" y="3290255"/>
            <a:ext cx="5146183" cy="86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A6294B-F3A1-48C3-BC48-8569F10E4715}"/>
              </a:ext>
            </a:extLst>
          </p:cNvPr>
          <p:cNvSpPr/>
          <p:nvPr/>
        </p:nvSpPr>
        <p:spPr>
          <a:xfrm>
            <a:off x="1841687" y="4554421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678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39" y="1268204"/>
            <a:ext cx="4970270" cy="432159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A90B12D-51BD-4210-8F3E-E8C83BEA953F}"/>
              </a:ext>
            </a:extLst>
          </p:cNvPr>
          <p:cNvSpPr/>
          <p:nvPr/>
        </p:nvSpPr>
        <p:spPr>
          <a:xfrm>
            <a:off x="5510543" y="3008616"/>
            <a:ext cx="978408" cy="484632"/>
          </a:xfrm>
          <a:prstGeom prst="rightArrow">
            <a:avLst/>
          </a:prstGeom>
          <a:noFill/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5ED92D-E761-4EF0-877A-61581C8764AC}"/>
              </a:ext>
            </a:extLst>
          </p:cNvPr>
          <p:cNvSpPr txBox="1"/>
          <p:nvPr/>
        </p:nvSpPr>
        <p:spPr>
          <a:xfrm>
            <a:off x="5394789" y="2345485"/>
            <a:ext cx="128448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4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수정 후 </a:t>
            </a:r>
            <a:endParaRPr kumimoji="0" lang="en-US" altLang="ko-KR" sz="24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7B2B95-DF15-4831-8122-278FD1780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66" y="1268204"/>
            <a:ext cx="5290295" cy="4321592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E572D2-7810-4695-BF24-96859ADC6DAD}"/>
              </a:ext>
            </a:extLst>
          </p:cNvPr>
          <p:cNvSpPr/>
          <p:nvPr/>
        </p:nvSpPr>
        <p:spPr>
          <a:xfrm>
            <a:off x="10178107" y="2128066"/>
            <a:ext cx="813943" cy="384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43329" y="627088"/>
            <a:ext cx="3442691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</a:rPr>
              <a:t> 수정하기</a:t>
            </a:r>
          </a:p>
        </p:txBody>
      </p:sp>
    </p:spTree>
    <p:extLst>
      <p:ext uri="{BB962C8B-B14F-4D97-AF65-F5344CB8AC3E}">
        <p14:creationId xmlns:p14="http://schemas.microsoft.com/office/powerpoint/2010/main" val="1274756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9" grpId="0"/>
      <p:bldP spid="7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66851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작성자와 수정자가 다르다면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69A5E3-26BF-4A9F-A944-B6C89F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2" y="1761422"/>
            <a:ext cx="5581959" cy="38501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871713-A5CE-4E95-925F-F2D4FECE9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1422"/>
            <a:ext cx="6003848" cy="385010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5E4DAB-897E-4749-868B-F0FF1A9B5AB4}"/>
              </a:ext>
            </a:extLst>
          </p:cNvPr>
          <p:cNvSpPr/>
          <p:nvPr/>
        </p:nvSpPr>
        <p:spPr>
          <a:xfrm>
            <a:off x="342875" y="2120069"/>
            <a:ext cx="355720" cy="478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E62E3BD-8CA0-4DDA-80E1-47B2AC44EB1F}"/>
              </a:ext>
            </a:extLst>
          </p:cNvPr>
          <p:cNvSpPr/>
          <p:nvPr/>
        </p:nvSpPr>
        <p:spPr>
          <a:xfrm>
            <a:off x="-1711910" y="3916628"/>
            <a:ext cx="1393481" cy="299570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</a:rPr>
              <a:t> 수정하기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3280E6-DE79-4702-BA04-013CF75432F4}"/>
              </a:ext>
            </a:extLst>
          </p:cNvPr>
          <p:cNvSpPr/>
          <p:nvPr/>
        </p:nvSpPr>
        <p:spPr>
          <a:xfrm>
            <a:off x="478913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A7C58F5-C4A5-4FEA-A313-0B1A427CF44F}"/>
              </a:ext>
            </a:extLst>
          </p:cNvPr>
          <p:cNvSpPr/>
          <p:nvPr/>
        </p:nvSpPr>
        <p:spPr>
          <a:xfrm>
            <a:off x="4060093" y="3766843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3776FE-8BB9-425F-9F65-B05B68772F23}"/>
              </a:ext>
            </a:extLst>
          </p:cNvPr>
          <p:cNvSpPr/>
          <p:nvPr/>
        </p:nvSpPr>
        <p:spPr>
          <a:xfrm>
            <a:off x="6139609" y="220966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E9C9ED-925A-4BD7-B6F2-F0CF57042997}"/>
              </a:ext>
            </a:extLst>
          </p:cNvPr>
          <p:cNvSpPr/>
          <p:nvPr/>
        </p:nvSpPr>
        <p:spPr>
          <a:xfrm>
            <a:off x="10153021" y="384299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4E23FD7-23C8-4C13-9385-9F4B04E34911}"/>
              </a:ext>
            </a:extLst>
          </p:cNvPr>
          <p:cNvSpPr/>
          <p:nvPr/>
        </p:nvSpPr>
        <p:spPr>
          <a:xfrm>
            <a:off x="1097510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5144C39-9F99-4099-A13B-2AD34A275F05}"/>
              </a:ext>
            </a:extLst>
          </p:cNvPr>
          <p:cNvSpPr/>
          <p:nvPr/>
        </p:nvSpPr>
        <p:spPr>
          <a:xfrm>
            <a:off x="6905454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삭제도 동일</a:t>
            </a:r>
          </a:p>
        </p:txBody>
      </p:sp>
    </p:spTree>
    <p:extLst>
      <p:ext uri="{BB962C8B-B14F-4D97-AF65-F5344CB8AC3E}">
        <p14:creationId xmlns:p14="http://schemas.microsoft.com/office/powerpoint/2010/main" val="2790314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ADE78-9CBA-40DD-B048-A39FA971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12192000" cy="46482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BD1F45-7C3D-45FE-91F3-0BED68E2DEE5}"/>
              </a:ext>
            </a:extLst>
          </p:cNvPr>
          <p:cNvSpPr/>
          <p:nvPr/>
        </p:nvSpPr>
        <p:spPr>
          <a:xfrm>
            <a:off x="240005" y="2377439"/>
            <a:ext cx="1108710" cy="262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61899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92028D-4756-4C00-B760-C98206B67433}"/>
              </a:ext>
            </a:extLst>
          </p:cNvPr>
          <p:cNvSpPr/>
          <p:nvPr/>
        </p:nvSpPr>
        <p:spPr>
          <a:xfrm>
            <a:off x="4134474" y="1058992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577288-BDFE-470E-BACE-D0C0D4CF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73"/>
          <a:stretch/>
        </p:blipFill>
        <p:spPr>
          <a:xfrm>
            <a:off x="0" y="2150080"/>
            <a:ext cx="12192000" cy="40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33784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1876957" y="2391004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10198100" y="3371850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543554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6906157" y="2406502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4206875" y="3648075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1247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AF19-43B5-440B-BFE7-7253B6AAD99C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301793770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</a:t>
            </a: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배경</a:t>
            </a:r>
            <a:endParaRPr dirty="0"/>
          </a:p>
        </p:txBody>
      </p:sp>
      <p:sp>
        <p:nvSpPr>
          <p:cNvPr id="116" name="Google Shape;116;p3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01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3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71542" y="2516153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985771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03E25-C592-4798-A89B-18821C34F279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2245342057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7841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375759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631719012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EA964C5B-9AF2-4364-B5A2-7847A74C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BD88DF-9F6B-48A3-92C6-8F9F7D0D2C0C}"/>
              </a:ext>
            </a:extLst>
          </p:cNvPr>
          <p:cNvSpPr/>
          <p:nvPr/>
        </p:nvSpPr>
        <p:spPr>
          <a:xfrm>
            <a:off x="1744117" y="899183"/>
            <a:ext cx="9913265" cy="1460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757467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EA964C5B-9AF2-4364-B5A2-7847A74C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BD88DF-9F6B-48A3-92C6-8F9F7D0D2C0C}"/>
              </a:ext>
            </a:extLst>
          </p:cNvPr>
          <p:cNvSpPr/>
          <p:nvPr/>
        </p:nvSpPr>
        <p:spPr>
          <a:xfrm>
            <a:off x="1803086" y="1658281"/>
            <a:ext cx="3293723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899240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아침에 줌 화면 캡처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할것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5567554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지각 아닌 시각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으로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다시 캡처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568B30-3D81-4993-8884-7299DE964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" b="3606"/>
          <a:stretch/>
        </p:blipFill>
        <p:spPr>
          <a:xfrm>
            <a:off x="0" y="3554730"/>
            <a:ext cx="1219200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3335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54A481-C3DA-4608-9CD4-7E323AA382E9}"/>
              </a:ext>
            </a:extLst>
          </p:cNvPr>
          <p:cNvGrpSpPr/>
          <p:nvPr/>
        </p:nvGrpSpPr>
        <p:grpSpPr>
          <a:xfrm>
            <a:off x="-89445" y="581686"/>
            <a:ext cx="3580360" cy="5985615"/>
            <a:chOff x="1073596" y="797442"/>
            <a:chExt cx="3580360" cy="5985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01058D-357F-4BFC-A656-AC4E303A1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74" b="2784"/>
            <a:stretch/>
          </p:blipFill>
          <p:spPr>
            <a:xfrm>
              <a:off x="1073596" y="797442"/>
              <a:ext cx="3580360" cy="598561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80359D-AD42-423E-B827-D15D754B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4251" y="1372893"/>
              <a:ext cx="2658140" cy="4804623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18A8FD-1448-48BB-8C53-B82C30E03152}"/>
              </a:ext>
            </a:extLst>
          </p:cNvPr>
          <p:cNvGrpSpPr/>
          <p:nvPr/>
        </p:nvGrpSpPr>
        <p:grpSpPr>
          <a:xfrm>
            <a:off x="3523618" y="627318"/>
            <a:ext cx="3580360" cy="5985615"/>
            <a:chOff x="1073596" y="797442"/>
            <a:chExt cx="3580360" cy="59856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85FA85F-B797-45E6-8C27-2B78C5752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74" b="2784"/>
            <a:stretch/>
          </p:blipFill>
          <p:spPr>
            <a:xfrm>
              <a:off x="1073596" y="797442"/>
              <a:ext cx="3580360" cy="598561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578D9C5-D559-4F55-B2BE-031697F22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4251" y="1372893"/>
              <a:ext cx="2658140" cy="480462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6270DCC-3389-4481-9ED5-14401DD87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273" y="2923071"/>
            <a:ext cx="2658140" cy="22091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7A175B-D4B5-4FE6-BE7A-2F6988DFE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419" y="3824508"/>
            <a:ext cx="4400728" cy="1285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2FB6BE-A35A-4373-9A2E-F1A383921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828" y="2920852"/>
            <a:ext cx="2653586" cy="20412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D0D76F-2550-45CA-BB21-2A2C7D13A001}"/>
              </a:ext>
            </a:extLst>
          </p:cNvPr>
          <p:cNvSpPr txBox="1"/>
          <p:nvPr/>
        </p:nvSpPr>
        <p:spPr>
          <a:xfrm>
            <a:off x="7203068" y="2438634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지각 아닌 시각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으로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다시 캡처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5B1DAD8-CB7C-4754-AA9E-5656E0C10279}"/>
              </a:ext>
            </a:extLst>
          </p:cNvPr>
          <p:cNvSpPr/>
          <p:nvPr/>
        </p:nvSpPr>
        <p:spPr>
          <a:xfrm>
            <a:off x="720409" y="5254128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4978822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54A481-C3DA-4608-9CD4-7E323AA382E9}"/>
              </a:ext>
            </a:extLst>
          </p:cNvPr>
          <p:cNvGrpSpPr/>
          <p:nvPr/>
        </p:nvGrpSpPr>
        <p:grpSpPr>
          <a:xfrm>
            <a:off x="-89445" y="751810"/>
            <a:ext cx="3580360" cy="5985615"/>
            <a:chOff x="1073596" y="797442"/>
            <a:chExt cx="3580360" cy="5985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01058D-357F-4BFC-A656-AC4E303A1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74" b="2784"/>
            <a:stretch/>
          </p:blipFill>
          <p:spPr>
            <a:xfrm>
              <a:off x="1073596" y="797442"/>
              <a:ext cx="3580360" cy="598561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80359D-AD42-423E-B827-D15D754B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4251" y="1372893"/>
              <a:ext cx="2658140" cy="4804623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18A8FD-1448-48BB-8C53-B82C30E03152}"/>
              </a:ext>
            </a:extLst>
          </p:cNvPr>
          <p:cNvGrpSpPr/>
          <p:nvPr/>
        </p:nvGrpSpPr>
        <p:grpSpPr>
          <a:xfrm>
            <a:off x="3523618" y="797442"/>
            <a:ext cx="3580360" cy="5985615"/>
            <a:chOff x="1073596" y="797442"/>
            <a:chExt cx="3580360" cy="598561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85FA85F-B797-45E6-8C27-2B78C5752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74" b="2784"/>
            <a:stretch/>
          </p:blipFill>
          <p:spPr>
            <a:xfrm>
              <a:off x="1073596" y="797442"/>
              <a:ext cx="3580360" cy="598561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578D9C5-D559-4F55-B2BE-031697F22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4251" y="1372893"/>
              <a:ext cx="2658140" cy="4804623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6270DCC-3389-4481-9ED5-14401DD87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273" y="2923071"/>
            <a:ext cx="2658140" cy="22091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0E91A1-7E2C-4DBE-9CCA-1059B1CD8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825" y="3108458"/>
            <a:ext cx="4412965" cy="1285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719749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3" name="Google Shape;133;p4"/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Picture 6" descr="관련 이미지">
            <a:extLst>
              <a:ext uri="{FF2B5EF4-FFF2-40B4-BE49-F238E27FC236}">
                <a16:creationId xmlns:a16="http://schemas.microsoft.com/office/drawing/2014/main" id="{7AC3B079-1B0C-4271-B67D-B1F4DCF60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13" y="319462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관련 이미지">
            <a:extLst>
              <a:ext uri="{FF2B5EF4-FFF2-40B4-BE49-F238E27FC236}">
                <a16:creationId xmlns:a16="http://schemas.microsoft.com/office/drawing/2014/main" id="{C473F64D-9C38-4F79-B340-A44EC4D8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58" y="320124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관련 이미지">
            <a:extLst>
              <a:ext uri="{FF2B5EF4-FFF2-40B4-BE49-F238E27FC236}">
                <a16:creationId xmlns:a16="http://schemas.microsoft.com/office/drawing/2014/main" id="{F30E9696-CFC5-4A00-A481-C68C6ED74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81" y="3201248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58B04C-40C7-4409-B428-8D37D86D8ADF}"/>
              </a:ext>
            </a:extLst>
          </p:cNvPr>
          <p:cNvSpPr txBox="1"/>
          <p:nvPr/>
        </p:nvSpPr>
        <p:spPr>
          <a:xfrm>
            <a:off x="2661605" y="3841471"/>
            <a:ext cx="1804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QR</a:t>
            </a:r>
            <a:r>
              <a:rPr lang="ko-KR" altLang="en-US" b="1" dirty="0"/>
              <a:t>인증을 더 편리하게 할 수는 없을까</a:t>
            </a:r>
            <a:r>
              <a:rPr lang="en-US" altLang="ko-KR" b="1" dirty="0"/>
              <a:t>?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45674-9749-4D20-919B-4008F4666975}"/>
              </a:ext>
            </a:extLst>
          </p:cNvPr>
          <p:cNvSpPr txBox="1"/>
          <p:nvPr/>
        </p:nvSpPr>
        <p:spPr>
          <a:xfrm>
            <a:off x="5225514" y="3747133"/>
            <a:ext cx="1772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교육시간 이후 공부를 더 진행할 수는 없을까</a:t>
            </a:r>
            <a:r>
              <a:rPr lang="en-US" altLang="ko-KR" sz="1400" b="1" dirty="0"/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FC9EB-A91A-4FE5-AD3B-5B712DF783FE}"/>
              </a:ext>
            </a:extLst>
          </p:cNvPr>
          <p:cNvSpPr txBox="1"/>
          <p:nvPr/>
        </p:nvSpPr>
        <p:spPr>
          <a:xfrm>
            <a:off x="7671232" y="3747133"/>
            <a:ext cx="2005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 </a:t>
            </a:r>
            <a:r>
              <a:rPr lang="ko-KR" altLang="en-US" sz="1400" b="1" dirty="0"/>
              <a:t>출결 현황을 효율적으로 관리할 </a:t>
            </a:r>
            <a:r>
              <a:rPr lang="ko-KR" altLang="en-US" b="1" dirty="0"/>
              <a:t>수 없을까</a:t>
            </a:r>
            <a:r>
              <a:rPr lang="en-US" altLang="ko-KR" b="1" dirty="0"/>
              <a:t>?</a:t>
            </a:r>
            <a:endParaRPr lang="ko-KR" altLang="en-US" sz="1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FCD60E-EA3D-428F-A391-4B323766DB78}"/>
              </a:ext>
            </a:extLst>
          </p:cNvPr>
          <p:cNvSpPr/>
          <p:nvPr/>
        </p:nvSpPr>
        <p:spPr>
          <a:xfrm>
            <a:off x="2893399" y="1574800"/>
            <a:ext cx="6405201" cy="874317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EAA1B1-FE8E-4710-A579-C84243EC7FA8}"/>
              </a:ext>
            </a:extLst>
          </p:cNvPr>
          <p:cNvSpPr/>
          <p:nvPr/>
        </p:nvSpPr>
        <p:spPr>
          <a:xfrm>
            <a:off x="3865923" y="1827292"/>
            <a:ext cx="449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더 나은 교육환경을 제공하기 위한 </a:t>
            </a:r>
            <a:r>
              <a:rPr lang="en-US" altLang="ko-KR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가지 고민</a:t>
            </a:r>
            <a:endParaRPr lang="en-US" altLang="ko-KR" sz="1800" spc="-145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2F107A3-13D3-4833-A1A5-5C39597FB8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6"/>
          <a:stretch/>
        </p:blipFill>
        <p:spPr>
          <a:xfrm>
            <a:off x="2925181" y="1639689"/>
            <a:ext cx="862095" cy="7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0588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신호</a:t>
            </a:r>
            <a:r>
              <a:rPr lang="en-US" altLang="ko-KR" dirty="0"/>
              <a:t> 11</a:t>
            </a:r>
            <a:r>
              <a:rPr lang="ko-KR" altLang="en-US" dirty="0"/>
              <a:t>시 </a:t>
            </a:r>
            <a:r>
              <a:rPr lang="en-US" altLang="ko-KR" dirty="0"/>
              <a:t>3</a:t>
            </a:r>
            <a:r>
              <a:rPr lang="ko-KR" altLang="en-US" dirty="0"/>
              <a:t>시 에 다시 </a:t>
            </a:r>
            <a:r>
              <a:rPr lang="ko-KR" altLang="en-US" dirty="0" err="1"/>
              <a:t>캡처ㅜ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278825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후기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tabLst/>
              <a:defRPr/>
            </a:pPr>
            <a:r>
              <a:rPr kumimoji="0" lang="en-US" altLang="ko-KR" sz="4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Contents</a:t>
            </a: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05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64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7F2CE2-A2AE-4E8A-AAD9-982AB4D2C808}"/>
              </a:ext>
            </a:extLst>
          </p:cNvPr>
          <p:cNvGrpSpPr/>
          <p:nvPr/>
        </p:nvGrpSpPr>
        <p:grpSpPr>
          <a:xfrm>
            <a:off x="1185596" y="2398379"/>
            <a:ext cx="4032580" cy="469955"/>
            <a:chOff x="1620745" y="2278934"/>
            <a:chExt cx="7093657" cy="469955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A058C807-6299-4D81-8CFE-5B624DD1CBCA}"/>
                </a:ext>
              </a:extLst>
            </p:cNvPr>
            <p:cNvSpPr/>
            <p:nvPr/>
          </p:nvSpPr>
          <p:spPr>
            <a:xfrm>
              <a:off x="1620745" y="2278934"/>
              <a:ext cx="7093657" cy="469955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12CE1A-69EF-429E-A17E-DAA1AB25A867}"/>
                </a:ext>
              </a:extLst>
            </p:cNvPr>
            <p:cNvSpPr/>
            <p:nvPr/>
          </p:nvSpPr>
          <p:spPr>
            <a:xfrm>
              <a:off x="1796142" y="2329245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프로젝트를 진행하면서 좋았던 점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C40CE-AF47-4001-9236-CF6DA520E93B}"/>
              </a:ext>
            </a:extLst>
          </p:cNvPr>
          <p:cNvSpPr/>
          <p:nvPr/>
        </p:nvSpPr>
        <p:spPr>
          <a:xfrm>
            <a:off x="1185596" y="3050014"/>
            <a:ext cx="41545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팀원 간 팀워크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공정함 유지를 통해 불만 최소화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주도적인 문제 </a:t>
            </a:r>
            <a:r>
              <a:rPr lang="ko-KR" altLang="en-US" sz="1800" spc="-1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해결력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30568D-3E6A-4758-8A1F-5E8AF343A4A2}"/>
              </a:ext>
            </a:extLst>
          </p:cNvPr>
          <p:cNvGrpSpPr/>
          <p:nvPr/>
        </p:nvGrpSpPr>
        <p:grpSpPr>
          <a:xfrm>
            <a:off x="7129090" y="2398379"/>
            <a:ext cx="4221662" cy="456361"/>
            <a:chOff x="1620745" y="2265340"/>
            <a:chExt cx="7604709" cy="456361"/>
          </a:xfrm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7F1D2A5-9FA5-4848-9A37-216805BCF5C9}"/>
                </a:ext>
              </a:extLst>
            </p:cNvPr>
            <p:cNvSpPr/>
            <p:nvPr/>
          </p:nvSpPr>
          <p:spPr>
            <a:xfrm>
              <a:off x="1620745" y="2265340"/>
              <a:ext cx="7604709" cy="456361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56E7B6-87A8-4F44-99BC-C95FFEB69D2A}"/>
                </a:ext>
              </a:extLst>
            </p:cNvPr>
            <p:cNvSpPr/>
            <p:nvPr/>
          </p:nvSpPr>
          <p:spPr>
            <a:xfrm>
              <a:off x="2051669" y="2308854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프로젝트를 진행하면서 아쉬웠던 점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66F7D-149B-4203-84E1-E7366917C679}"/>
              </a:ext>
            </a:extLst>
          </p:cNvPr>
          <p:cNvSpPr/>
          <p:nvPr/>
        </p:nvSpPr>
        <p:spPr>
          <a:xfrm>
            <a:off x="7129090" y="3063608"/>
            <a:ext cx="3819326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비대면의 한계</a:t>
            </a:r>
            <a:r>
              <a:rPr kumimoji="0" lang="en-US" altLang="ko-KR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 </a:t>
            </a: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소통 부정확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시간의 제약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부족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Google Shape;129;p4">
            <a:extLst>
              <a:ext uri="{FF2B5EF4-FFF2-40B4-BE49-F238E27FC236}">
                <a16:creationId xmlns:a16="http://schemas.microsoft.com/office/drawing/2014/main" id="{4E80615D-3066-4D32-B3F6-6E872DA88ECA}"/>
              </a:ext>
            </a:extLst>
          </p:cNvPr>
          <p:cNvSpPr txBox="1"/>
          <p:nvPr/>
        </p:nvSpPr>
        <p:spPr>
          <a:xfrm>
            <a:off x="552165" y="86334"/>
            <a:ext cx="1998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후기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979756-44D8-4AB5-9DC0-0CBD762CE985}"/>
              </a:ext>
            </a:extLst>
          </p:cNvPr>
          <p:cNvSpPr txBox="1"/>
          <p:nvPr/>
        </p:nvSpPr>
        <p:spPr>
          <a:xfrm>
            <a:off x="3245828" y="5374891"/>
            <a:ext cx="5452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→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최종적으로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얻게된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인사이트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or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배울점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적어주시면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되겠습니다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.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807973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6"/>
          <p:cNvGrpSpPr/>
          <p:nvPr/>
        </p:nvGrpSpPr>
        <p:grpSpPr>
          <a:xfrm>
            <a:off x="4441332" y="1887563"/>
            <a:ext cx="3309332" cy="3082874"/>
            <a:chOff x="4267200" y="682302"/>
            <a:chExt cx="3657600" cy="3454268"/>
          </a:xfrm>
        </p:grpSpPr>
        <p:sp>
          <p:nvSpPr>
            <p:cNvPr id="507" name="Google Shape;507;p26"/>
            <p:cNvSpPr txBox="1"/>
            <p:nvPr/>
          </p:nvSpPr>
          <p:spPr>
            <a:xfrm>
              <a:off x="4267200" y="2047338"/>
              <a:ext cx="3657599" cy="72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Thank</a:t>
              </a:r>
              <a:r>
                <a:rPr lang="ko-KR" sz="3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You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638238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PEST의</a:t>
            </a: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구성요소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202619" y="125613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1239285" y="193136"/>
            <a:ext cx="9081708" cy="370052"/>
            <a:chOff x="495275" y="64310"/>
            <a:chExt cx="9081708" cy="370052"/>
          </a:xfrm>
        </p:grpSpPr>
        <p:sp>
          <p:nvSpPr>
            <p:cNvPr id="146" name="Google Shape;146;p5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8" name="Google Shape;148;p5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50" name="Google Shape;150;p5"/>
          <p:cNvSpPr txBox="1"/>
          <p:nvPr/>
        </p:nvSpPr>
        <p:spPr>
          <a:xfrm>
            <a:off x="6721190" y="1695384"/>
            <a:ext cx="4698136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정치적 요인 : 환경규제와 보호, 세금정책, 국제무역 규제/제한, 소비자보호법, 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고용법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정부태도, 정치적 안정성, 안전/경제 규제 등</a:t>
            </a: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경제적 요인 : 경제 성장, 금리/통화 정책, 정부지출, 실업정책, 과세, 환율, 물가상승률, 경기순환주기 등</a:t>
            </a: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 ⇒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사회적 요인 : 소득 분배, 인구성장률, 연령분포, 노동/사회적 이동, 교육, 유행, 건강의식/복지, 생활조건, 삶의 질 등</a:t>
            </a: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기술적 요인 : 정부연구지출, 발명/개발, 기술이전비율, 과학기술 수명주기, 에너지 이용과 비용, IT, 인터넷, 모바일 기술 등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665" y="1695384"/>
            <a:ext cx="5438474" cy="419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PEST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1" name="Google Shape;161;p6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62" name="Google Shape;162;p6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4" name="Google Shape;164;p6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5" name="Google Shape;165;p6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667469" y="1627095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스타벅스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8" name="Google Shape;168;p6" descr="http://thestrategist-io.exactdn.com/wp-content/uploads/2018/05/starbucks1.jpg?lossy=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290" y="2449078"/>
            <a:ext cx="5387843" cy="359189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/>
          <p:nvPr/>
        </p:nvSpPr>
        <p:spPr>
          <a:xfrm>
            <a:off x="6529913" y="893899"/>
            <a:ext cx="902811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</a:t>
            </a:r>
            <a:endParaRPr sz="8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7444554" y="1112397"/>
            <a:ext cx="154721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사업참여의 증가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7430772" y="1432193"/>
            <a:ext cx="19800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끈끈히 지속되는 관계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7423571" y="1769220"/>
            <a:ext cx="176683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Subject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to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EU규제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7430772" y="2580340"/>
            <a:ext cx="27847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스웨덴 은행은 지극히 안정적임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7430772" y="2915840"/>
            <a:ext cx="22220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2012년 1월 실업률 7.6%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7407113" y="3251340"/>
            <a:ext cx="27847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스웨덴은 수출에 의존하는 나라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7441799" y="4054184"/>
            <a:ext cx="17940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높은 평균 기대수명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7441799" y="4389684"/>
            <a:ext cx="16081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영어는 널리 쓰임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7418140" y="4725184"/>
            <a:ext cx="264207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노령화 인구, 줄어드는 출생률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6525941" y="2420081"/>
            <a:ext cx="88117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</a:t>
            </a:r>
            <a:endParaRPr sz="8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6525941" y="5412930"/>
            <a:ext cx="82907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</a:t>
            </a:r>
            <a:endParaRPr sz="8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6525941" y="3887961"/>
            <a:ext cx="88036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</a:t>
            </a:r>
            <a:endParaRPr sz="8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7466494" y="5631428"/>
            <a:ext cx="22044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R&amp;D에서의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중요한 위치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7441799" y="5966928"/>
            <a:ext cx="17940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혁신사의 높은 수치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7442835" y="6302428"/>
            <a:ext cx="19800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기술력의 새로운 발전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3C란?</a:t>
            </a:r>
            <a:endParaRPr sz="24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1" name="Google Shape;201;p8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202" name="Google Shape;202;p8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3" name="Google Shape;203;p8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4" name="Google Shape;204;p8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5" name="Google Shape;205;p8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6" name="Google Shape;206;p8"/>
          <p:cNvSpPr txBox="1"/>
          <p:nvPr/>
        </p:nvSpPr>
        <p:spPr>
          <a:xfrm>
            <a:off x="2637242" y="4728710"/>
            <a:ext cx="696078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Company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: 현재 기업이 환경 및 자신의 경쟁력에 대한 현 상황에 대한 분석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8" name="Google Shape;20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4325" y="1278692"/>
            <a:ext cx="39433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 txBox="1"/>
          <p:nvPr/>
        </p:nvSpPr>
        <p:spPr>
          <a:xfrm>
            <a:off x="2862656" y="5256989"/>
            <a:ext cx="6762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Competitor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: 경쟁사가 가지고 있는 경쟁력과 차별점에 대한 현 상황 및 앞으로 변화될 가능성에 대한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2826163" y="5852998"/>
            <a:ext cx="6762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Customer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: 고객의 니즈 및 주요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소구품목이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무엇인가에 대한 현 상황. 고객을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소구할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수 있는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Key는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무엇인지에 대한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3C 분석의 목적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220" name="Google Shape;220;p9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2" name="Google Shape;222;p9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24" name="Google Shape;224;p9"/>
          <p:cNvSpPr txBox="1"/>
          <p:nvPr/>
        </p:nvSpPr>
        <p:spPr>
          <a:xfrm>
            <a:off x="2714769" y="4572483"/>
            <a:ext cx="676246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3C분석은 고객(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Customer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 경쟁사(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Competitor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 자사(Corporation, Company)의 전략 삼각형 조화를 통해 지속적인 경쟁우위를 선점할 수 있도록 고객, 경쟁사, 자사의 다양한 측면을 분석하는 것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2714769" y="5723979"/>
            <a:ext cx="670981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이를 통해 자사의 차별화 포인트를 찾고, 경쟁사의 약점을 파고 들 수 있는 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핵심 요소(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Key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Success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Factor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를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찾아내는 것이 목적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9673" y="1726467"/>
            <a:ext cx="4423922" cy="240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391" y="1726467"/>
            <a:ext cx="4383938" cy="24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3C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663290" y="1641503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Fedex</a:t>
            </a:r>
            <a:endParaRPr sz="2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8" name="Google Shape;238;p10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239" name="Google Shape;239;p10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0" name="Google Shape;240;p10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1" name="Google Shape;241;p10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2" name="Google Shape;242;p10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43" name="Google Shape;243;p10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4" name="Google Shape;244;p10"/>
          <p:cNvGrpSpPr/>
          <p:nvPr/>
        </p:nvGrpSpPr>
        <p:grpSpPr>
          <a:xfrm>
            <a:off x="3341725" y="1771650"/>
            <a:ext cx="5508549" cy="4525962"/>
            <a:chOff x="1360525" y="0"/>
            <a:chExt cx="5508549" cy="4525962"/>
          </a:xfrm>
        </p:grpSpPr>
        <p:sp>
          <p:nvSpPr>
            <p:cNvPr id="245" name="Google Shape;245;p10"/>
            <p:cNvSpPr/>
            <p:nvPr/>
          </p:nvSpPr>
          <p:spPr>
            <a:xfrm>
              <a:off x="1360525" y="0"/>
              <a:ext cx="2715164" cy="2715125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6" name="Google Shape;246;p10"/>
            <p:cNvSpPr txBox="1"/>
            <p:nvPr/>
          </p:nvSpPr>
          <p:spPr>
            <a:xfrm>
              <a:off x="1758152" y="397621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Company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서비스 선도 기업 </a:t>
              </a:r>
              <a:endParaRPr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강한 브랜드 이미지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2758044" y="1810837"/>
              <a:ext cx="2715164" cy="2715125"/>
            </a:xfrm>
            <a:prstGeom prst="ellipse">
              <a:avLst/>
            </a:prstGeom>
            <a:solidFill>
              <a:srgbClr val="44B78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8" name="Google Shape;248;p10"/>
            <p:cNvSpPr txBox="1"/>
            <p:nvPr/>
          </p:nvSpPr>
          <p:spPr>
            <a:xfrm>
              <a:off x="3155671" y="2208458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Customer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ko-KR" sz="1400" b="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세계화에 따른 국가간 </a:t>
              </a:r>
              <a:r>
                <a:rPr lang="ko-KR" sz="1400" b="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물류량</a:t>
              </a:r>
              <a:r>
                <a:rPr lang="ko-KR" sz="1400" b="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증가</a:t>
              </a:r>
              <a:endParaRPr sz="1400" b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4153910" y="0"/>
              <a:ext cx="2715164" cy="2715125"/>
            </a:xfrm>
            <a:prstGeom prst="ellipse">
              <a:avLst/>
            </a:prstGeom>
            <a:solidFill>
              <a:srgbClr val="6FAA47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0" name="Google Shape;250;p10"/>
            <p:cNvSpPr txBox="1"/>
            <p:nvPr/>
          </p:nvSpPr>
          <p:spPr>
            <a:xfrm>
              <a:off x="4551537" y="397621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Competitor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1600" b="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DHL,UPS 3강구도</a:t>
              </a:r>
              <a:endParaRPr sz="1600" b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1600" b="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핵심서비스모방</a:t>
              </a:r>
              <a:endParaRPr sz="1600" b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72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SWOT 분석</a:t>
            </a:r>
            <a:endParaRPr dirty="0"/>
          </a:p>
        </p:txBody>
      </p:sp>
      <p:sp>
        <p:nvSpPr>
          <p:cNvPr id="256" name="Google Shape;256;p11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03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257" name="Google Shape;257;p11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58;p11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4;p4">
            <a:extLst>
              <a:ext uri="{FF2B5EF4-FFF2-40B4-BE49-F238E27FC236}">
                <a16:creationId xmlns:a16="http://schemas.microsoft.com/office/drawing/2014/main" id="{A5111444-AFD1-4B78-A6BC-D00B372B4695}"/>
              </a:ext>
            </a:extLst>
          </p:cNvPr>
          <p:cNvSpPr txBox="1"/>
          <p:nvPr/>
        </p:nvSpPr>
        <p:spPr>
          <a:xfrm>
            <a:off x="3738636" y="825345"/>
            <a:ext cx="49080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</a:rPr>
              <a:t>수강생 맞춤형 통합 웹 페이지</a:t>
            </a:r>
            <a:endParaRPr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18A8E-FDA0-48E4-A6DF-77C7591CDBCF}"/>
              </a:ext>
            </a:extLst>
          </p:cNvPr>
          <p:cNvSpPr txBox="1"/>
          <p:nvPr/>
        </p:nvSpPr>
        <p:spPr>
          <a:xfrm>
            <a:off x="7175499" y="1965255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</a:rPr>
              <a:t>QR</a:t>
            </a:r>
            <a:r>
              <a:rPr lang="ko-KR" altLang="en-US" sz="1800" dirty="0">
                <a:solidFill>
                  <a:schemeClr val="dk1"/>
                </a:solidFill>
              </a:rPr>
              <a:t> 인증의 번거로움을 없앤</a:t>
            </a:r>
            <a:r>
              <a:rPr lang="en-US" altLang="ko-KR" sz="1800" dirty="0">
                <a:solidFill>
                  <a:schemeClr val="dk1"/>
                </a:solidFill>
              </a:rPr>
              <a:t>, </a:t>
            </a:r>
            <a:r>
              <a:rPr lang="ko-KR" altLang="en-US" sz="1800" dirty="0">
                <a:solidFill>
                  <a:schemeClr val="dk1"/>
                </a:solidFill>
              </a:rPr>
              <a:t>보다 간편한 출석 체크 기능</a:t>
            </a:r>
            <a:endParaRPr lang="en-US" altLang="ko-KR" sz="1800" dirty="0">
              <a:solidFill>
                <a:schemeClr val="dk1"/>
              </a:solidFill>
            </a:endParaRPr>
          </a:p>
          <a:p>
            <a:endParaRPr lang="ko-KR" alt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3F816-C836-4FFC-9398-1E49D1FF1676}"/>
              </a:ext>
            </a:extLst>
          </p:cNvPr>
          <p:cNvSpPr txBox="1"/>
          <p:nvPr/>
        </p:nvSpPr>
        <p:spPr>
          <a:xfrm>
            <a:off x="7175499" y="347994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</a:rPr>
              <a:t>학생들의 개발 실력 향상을 위한 문제풀이 및 </a:t>
            </a:r>
            <a:r>
              <a:rPr lang="en-US" altLang="ko-KR" sz="1800" dirty="0">
                <a:solidFill>
                  <a:schemeClr val="dk1"/>
                </a:solidFill>
              </a:rPr>
              <a:t>Q&amp;A </a:t>
            </a:r>
            <a:r>
              <a:rPr lang="ko-KR" altLang="en-US" sz="1800" dirty="0">
                <a:solidFill>
                  <a:schemeClr val="dk1"/>
                </a:solidFill>
              </a:rPr>
              <a:t>게시판</a:t>
            </a:r>
            <a:endParaRPr lang="ko-KR" alt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E6E0F-CA87-49B4-A6D9-40FCF0BD1833}"/>
              </a:ext>
            </a:extLst>
          </p:cNvPr>
          <p:cNvSpPr txBox="1"/>
          <p:nvPr/>
        </p:nvSpPr>
        <p:spPr>
          <a:xfrm>
            <a:off x="7175499" y="49946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</a:rPr>
              <a:t>차트 및 프로필 등을 통한 학생 개인의 효율적인 정보 관리</a:t>
            </a:r>
            <a:endParaRPr lang="en-US" altLang="ko-KR" sz="1800" dirty="0">
              <a:solidFill>
                <a:schemeClr val="dk1"/>
              </a:solidFill>
            </a:endParaRPr>
          </a:p>
          <a:p>
            <a:endParaRPr lang="ko-KR" altLang="en-US" sz="18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25E622A-0C23-4284-86EB-F20AF276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642"/>
            <a:ext cx="6488668" cy="6488668"/>
          </a:xfrm>
          <a:prstGeom prst="rect">
            <a:avLst/>
          </a:prstGeom>
        </p:spPr>
      </p:pic>
      <p:sp>
        <p:nvSpPr>
          <p:cNvPr id="21" name="Google Shape;126;p4">
            <a:extLst>
              <a:ext uri="{FF2B5EF4-FFF2-40B4-BE49-F238E27FC236}">
                <a16:creationId xmlns:a16="http://schemas.microsoft.com/office/drawing/2014/main" id="{24ECC10F-29FB-460F-AC40-30BFD5C8B2F9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" name="Google Shape;127;p4">
            <a:extLst>
              <a:ext uri="{FF2B5EF4-FFF2-40B4-BE49-F238E27FC236}">
                <a16:creationId xmlns:a16="http://schemas.microsoft.com/office/drawing/2014/main" id="{858A9917-18E1-436D-894B-530455260B20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8" name="Google Shape;128;p4">
              <a:extLst>
                <a:ext uri="{FF2B5EF4-FFF2-40B4-BE49-F238E27FC236}">
                  <a16:creationId xmlns:a16="http://schemas.microsoft.com/office/drawing/2014/main" id="{16BC51B4-F8A1-461D-A42B-A7640D4593A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30;p4">
              <a:extLst>
                <a:ext uri="{FF2B5EF4-FFF2-40B4-BE49-F238E27FC236}">
                  <a16:creationId xmlns:a16="http://schemas.microsoft.com/office/drawing/2014/main" id="{A759AF8E-32E6-4AC4-BE9C-F8A6C64483B9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31;p4">
              <a:extLst>
                <a:ext uri="{FF2B5EF4-FFF2-40B4-BE49-F238E27FC236}">
                  <a16:creationId xmlns:a16="http://schemas.microsoft.com/office/drawing/2014/main" id="{47D4D302-1D11-4EB0-9D5B-1B5C14DC8ADF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33;p4">
            <a:extLst>
              <a:ext uri="{FF2B5EF4-FFF2-40B4-BE49-F238E27FC236}">
                <a16:creationId xmlns:a16="http://schemas.microsoft.com/office/drawing/2014/main" id="{84CF68CA-BD26-440E-A348-0B68772A3329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997006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SWOT이란</a:t>
            </a: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?</a:t>
            </a:r>
            <a:endParaRPr sz="24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7" name="Google Shape;267;p12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268" name="Google Shape;268;p12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9" name="Google Shape;269;p12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0" name="Google Shape;270;p12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1" name="Google Shape;271;p12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2" name="Google Shape;272;p12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3" name="Google Shape;2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403" y="2401824"/>
            <a:ext cx="4580204" cy="324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2"/>
          <p:cNvSpPr txBox="1"/>
          <p:nvPr/>
        </p:nvSpPr>
        <p:spPr>
          <a:xfrm>
            <a:off x="6205809" y="2401824"/>
            <a:ext cx="51803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SWOT는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 강점(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Strength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 약점(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Weakness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 기회(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Opportunity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 위협(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Threat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)의 머리글자를 모아 만든 단어로 경영 전략을 수립하기 위한 분석 도구임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5" name="Google Shape;275;p12"/>
          <p:cNvSpPr txBox="1"/>
          <p:nvPr/>
        </p:nvSpPr>
        <p:spPr>
          <a:xfrm>
            <a:off x="6205809" y="3459331"/>
            <a:ext cx="539302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 내적인 면을 분석하는 강점/약점 분석과, 외적 환경을 분석하는 기회/위협 분석으로 나누기도 하며 긍정적인 면을 보는 강점과 기회 그리고 그 반대로 위험을 불러오는 약점, 위협을 저울질하는 도구임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6" name="Google Shape;276;p12"/>
          <p:cNvSpPr txBox="1"/>
          <p:nvPr/>
        </p:nvSpPr>
        <p:spPr>
          <a:xfrm>
            <a:off x="6205809" y="4816101"/>
            <a:ext cx="53930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 이러한 분석을 통해 경영자는 회사가 처한 시장 상황에 대한 인식을 할 수 있으며 앞으로의 전략을 수립하기 위한 중요한 자료로 삼을 수 있음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SWOT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1790156" y="1834489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네이버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6" name="Google Shape;286;p13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287" name="Google Shape;287;p13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8" name="Google Shape;288;p13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9" name="Google Shape;289;p13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0" name="Google Shape;290;p13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91" name="Google Shape;291;p13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2" name="Google Shape;292;p13" descr="https://file.mk.co.kr/meet/neds/2015/07/image_readbot_2015_710158_143771477220419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488" y="2679539"/>
            <a:ext cx="543271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1804" y="2679539"/>
            <a:ext cx="5495925" cy="373088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3"/>
          <p:cNvSpPr/>
          <p:nvPr/>
        </p:nvSpPr>
        <p:spPr>
          <a:xfrm>
            <a:off x="7957079" y="1822689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스타벅스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72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STP 분석</a:t>
            </a:r>
            <a:endParaRPr dirty="0"/>
          </a:p>
        </p:txBody>
      </p:sp>
      <p:sp>
        <p:nvSpPr>
          <p:cNvPr id="300" name="Google Shape;300;p14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04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301" name="Google Shape;301;p14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14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STP란</a:t>
            </a: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?</a:t>
            </a:r>
            <a:endParaRPr sz="24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1" name="Google Shape;311;p15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312" name="Google Shape;312;p15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3" name="Google Shape;313;p15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5" name="Google Shape;315;p15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6" name="Google Shape;316;p15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7" name="Google Shape;317;p15"/>
          <p:cNvSpPr txBox="1"/>
          <p:nvPr/>
        </p:nvSpPr>
        <p:spPr>
          <a:xfrm>
            <a:off x="3456798" y="4327829"/>
            <a:ext cx="639509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STP 전략이란 기업이 개별 고객의 선호에 맞춘 제품 혹은 서비스를 통해 타사와의 차별성과 경쟁력을 확보하는 마케팅 기법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8" name="Google Shape;318;p15"/>
          <p:cNvSpPr txBox="1"/>
          <p:nvPr/>
        </p:nvSpPr>
        <p:spPr>
          <a:xfrm>
            <a:off x="3425394" y="4949375"/>
            <a:ext cx="63253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 일정한 기준에 의해 전체 시장을 구분하고, 특정 시장을 타겟으로 하여 고객에게 타사와 다른 자사 제품의 이미지를 각인 시킴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9" name="Google Shape;3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75" y="1616237"/>
            <a:ext cx="5191125" cy="217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0397" y="1485446"/>
            <a:ext cx="52387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STP란</a:t>
            </a: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?</a:t>
            </a:r>
            <a:endParaRPr sz="24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9" name="Google Shape;329;p16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330" name="Google Shape;330;p16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1" name="Google Shape;331;p16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2" name="Google Shape;332;p16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3" name="Google Shape;333;p16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34" name="Google Shape;334;p16"/>
          <p:cNvSpPr/>
          <p:nvPr/>
        </p:nvSpPr>
        <p:spPr>
          <a:xfrm>
            <a:off x="2094643" y="1470595"/>
            <a:ext cx="8002714" cy="856677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 모델은 시장세분화(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Segmentation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 목표시장 설정(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Targeting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 포지셔닝(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Positioning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세 단계로 이루어진다.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16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6" name="Google Shape;336;p16"/>
          <p:cNvSpPr txBox="1"/>
          <p:nvPr/>
        </p:nvSpPr>
        <p:spPr>
          <a:xfrm>
            <a:off x="2754331" y="4195646"/>
            <a:ext cx="667025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2) 목표시장 설정: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제품의 이미지나 특징에 가장 적합한 시장을 선정한다. 이때 마케팅 비용이나 수익 증대 폭, 시장의 성장가능성 등을 고려해야 한다.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2789192" y="5267839"/>
            <a:ext cx="63253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3) 포지셔닝: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고객에게 타사와 다른 자사 제품의 차별성을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각인시킬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수 있도록 광고 등 커뮤니케이션을 한다.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8" name="Google Shape;338;p16"/>
          <p:cNvSpPr txBox="1"/>
          <p:nvPr/>
        </p:nvSpPr>
        <p:spPr>
          <a:xfrm>
            <a:off x="2789192" y="3153086"/>
            <a:ext cx="63253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1) 시장세분화: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특정 시장을 공략하기 위한 선행작업으로 고객의 성별, 소득수준,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연령,지역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소비성향, 가치관 등 다양한 기준에 의해 시장을 세분화한다.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5" name="Google Shape;345;p17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17"/>
          <p:cNvSpPr/>
          <p:nvPr/>
        </p:nvSpPr>
        <p:spPr>
          <a:xfrm>
            <a:off x="667469" y="1614581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Fedex</a:t>
            </a:r>
            <a:endParaRPr sz="2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47" name="Google Shape;347;p17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8" name="Google Shape;348;p17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349" name="Google Shape;349;p17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0" name="Google Shape;350;p17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2" name="Google Shape;352;p17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3" name="Google Shape;353;p17"/>
          <p:cNvSpPr/>
          <p:nvPr/>
        </p:nvSpPr>
        <p:spPr>
          <a:xfrm>
            <a:off x="4383485" y="1531296"/>
            <a:ext cx="3873712" cy="669324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 시장 세분화(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Segmentation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7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5" name="Google Shape;355;p17"/>
          <p:cNvSpPr txBox="1"/>
          <p:nvPr/>
        </p:nvSpPr>
        <p:spPr>
          <a:xfrm>
            <a:off x="39891" y="5480521"/>
            <a:ext cx="639509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승객과 화물을 구분해 화물을 위주로 한 시장을 구분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화물들 중에도 급송이 필요한 시장을 구분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6" name="Google Shape;356;p17"/>
          <p:cNvSpPr txBox="1"/>
          <p:nvPr/>
        </p:nvSpPr>
        <p:spPr>
          <a:xfrm>
            <a:off x="6434982" y="5480521"/>
            <a:ext cx="5595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화물을 위주로 지리적 접근성을 고려, 화물 도달시간을 기준으로 세분화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399" y="2513648"/>
            <a:ext cx="5058077" cy="2691074"/>
          </a:xfrm>
          <a:prstGeom prst="rect">
            <a:avLst/>
          </a:prstGeom>
          <a:noFill/>
          <a:ln>
            <a:noFill/>
          </a:ln>
          <a:effectLst>
            <a:outerShdw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358" name="Google Shape;358;p17" descr="http://www.survival-warehouse.com/customer/images/fedex_shipping_mapSTG.jp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4982" y="2636674"/>
            <a:ext cx="5048619" cy="256804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5" name="Google Shape;365;p18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18"/>
          <p:cNvSpPr/>
          <p:nvPr/>
        </p:nvSpPr>
        <p:spPr>
          <a:xfrm>
            <a:off x="667469" y="1614581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Fedex</a:t>
            </a:r>
            <a:endParaRPr sz="2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67" name="Google Shape;367;p18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8" name="Google Shape;368;p18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369" name="Google Shape;369;p18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0" name="Google Shape;370;p18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1" name="Google Shape;371;p18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2" name="Google Shape;372;p18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73" name="Google Shape;373;p18"/>
          <p:cNvSpPr/>
          <p:nvPr/>
        </p:nvSpPr>
        <p:spPr>
          <a:xfrm>
            <a:off x="4383485" y="1531296"/>
            <a:ext cx="3873712" cy="669324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 표적시장 선정(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Targeting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18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5" name="Google Shape;375;p18"/>
          <p:cNvSpPr txBox="1"/>
          <p:nvPr/>
        </p:nvSpPr>
        <p:spPr>
          <a:xfrm>
            <a:off x="3298281" y="5326704"/>
            <a:ext cx="5595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화물이나 서류 등의 급송이 필요한 시장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6" name="Google Shape;376;p18" descr="http://www.airlineroutemaps.com/USA/img/FedEx.gif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479" y="2536509"/>
            <a:ext cx="4644314" cy="237533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377" name="Google Shape;377;p18" descr="Taylor James ‘Connecting the World’ for FedEx image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5832" r="7371"/>
          <a:stretch/>
        </p:blipFill>
        <p:spPr>
          <a:xfrm>
            <a:off x="6434982" y="2536509"/>
            <a:ext cx="4644314" cy="237533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378" name="Google Shape;378;p18"/>
          <p:cNvSpPr txBox="1"/>
          <p:nvPr/>
        </p:nvSpPr>
        <p:spPr>
          <a:xfrm>
            <a:off x="3429536" y="6335514"/>
            <a:ext cx="5595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미래 고객인 학생들을 선점하기 위해 학생을 위한 특가 제공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9" name="Google Shape;379;p18"/>
          <p:cNvSpPr txBox="1"/>
          <p:nvPr/>
        </p:nvSpPr>
        <p:spPr>
          <a:xfrm>
            <a:off x="3429536" y="5831109"/>
            <a:ext cx="5595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전 세계시장을 표적으로 다수 제품 전체시장 도달화 전략을 사용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9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667469" y="1614581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Fedex</a:t>
            </a:r>
            <a:endParaRPr sz="2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9" name="Google Shape;389;p19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2" name="Google Shape;392;p19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3" name="Google Shape;393;p19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4383485" y="1531296"/>
            <a:ext cx="3873712" cy="669324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 포지셔닝(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Positioning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19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6" name="Google Shape;396;p19"/>
          <p:cNvSpPr txBox="1"/>
          <p:nvPr/>
        </p:nvSpPr>
        <p:spPr>
          <a:xfrm>
            <a:off x="5189251" y="2494816"/>
            <a:ext cx="5595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페덱스의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기본 광고 컨셉은 스피드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97" name="Google Shape;397;p19" descr="http://1.bp.blogspot.com/_KvDFauTmm3g/TKecx--0KvI/AAAAAAAADOQ/7eWII95nVQw/s1600/fedex-robot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4908" y="2432628"/>
            <a:ext cx="4804418" cy="274894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398" name="Google Shape;398;p19"/>
          <p:cNvSpPr/>
          <p:nvPr/>
        </p:nvSpPr>
        <p:spPr>
          <a:xfrm>
            <a:off x="6702764" y="2914977"/>
            <a:ext cx="52464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→ 언제 </a:t>
            </a:r>
            <a:r>
              <a:rPr lang="ko-KR" sz="14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어느곳이라도</a:t>
            </a:r>
            <a:r>
              <a:rPr lang="ko-KR"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페덱스가</a:t>
            </a:r>
            <a:r>
              <a:rPr lang="ko-KR"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빠르고 안전하게 운송서비스를 한다는 것이 </a:t>
            </a:r>
            <a:r>
              <a:rPr lang="ko-KR" sz="14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페덱스의</a:t>
            </a:r>
            <a:r>
              <a:rPr lang="ko-KR"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기본 광고 컨셉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6502675" y="3855494"/>
            <a:ext cx="44662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처음으로 급송사업을 시작함으로써 소비자를 선점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0" name="Google Shape;400;p19"/>
          <p:cNvSpPr/>
          <p:nvPr/>
        </p:nvSpPr>
        <p:spPr>
          <a:xfrm>
            <a:off x="6502674" y="4562823"/>
            <a:ext cx="53294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자기학습 효과를 통해  ‘급송을 잘하면 일반화물은 더 잘할      것이다’ 라는 인식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6702764" y="5229205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→ 자사의 가장 강한 무기인 신속성, 확실성을 서비스 컨셉으로 결정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72F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4P &amp; 4C 분석</a:t>
            </a:r>
            <a:endParaRPr dirty="0"/>
          </a:p>
        </p:txBody>
      </p:sp>
      <p:sp>
        <p:nvSpPr>
          <p:cNvPr id="407" name="Google Shape;407;p20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05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408" name="Google Shape;408;p20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9" name="Google Shape;409;p20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마케팅 믹스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8" name="Google Shape;418;p21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19" name="Google Shape;419;p21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0" name="Google Shape;420;p21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1" name="Google Shape;421;p21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2" name="Google Shape;422;p21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23" name="Google Shape;423;p21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24" name="Google Shape;4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2066" y="1789111"/>
            <a:ext cx="4445000" cy="4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1"/>
          <p:cNvSpPr/>
          <p:nvPr/>
        </p:nvSpPr>
        <p:spPr>
          <a:xfrm>
            <a:off x="6096000" y="1783377"/>
            <a:ext cx="6096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제품(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Product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: 제품, 재화, 서비스, 서비스. 사람, 장소, 조직, 아이디어 등의 포괄적인 개념. 이를 대표하는 상표(브랜드)는 자신의 제품이나 서비스를 확인하고 차별화 시키므로 굉장히 중요한 전략이 됨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6" name="Google Shape;426;p21"/>
          <p:cNvSpPr/>
          <p:nvPr/>
        </p:nvSpPr>
        <p:spPr>
          <a:xfrm>
            <a:off x="6096000" y="4084600"/>
            <a:ext cx="60960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가격(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Price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: 가격은 제품의 화폐가치, 즉 화폐적으로 표현된 제품의 가치로 가격은 재화나 서비스에 대한 가치 평가를 의미함. 판매 촉진 수단으로서 유인 가격, 세일행사, 수량 할인, 보상판매 등이 있음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7" name="Google Shape;427;p21"/>
          <p:cNvSpPr/>
          <p:nvPr/>
        </p:nvSpPr>
        <p:spPr>
          <a:xfrm>
            <a:off x="6096000" y="2998113"/>
            <a:ext cx="60960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유통(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Place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: 유통 경로는 제품이나 서비스를 생산자로부터 최종 소비자에게 이동시키는 과정에 참여하는 기업과 개인들의 집합으로 정의 할 수 있음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8" name="Google Shape;428;p21"/>
          <p:cNvSpPr/>
          <p:nvPr/>
        </p:nvSpPr>
        <p:spPr>
          <a:xfrm>
            <a:off x="6030730" y="5372337"/>
            <a:ext cx="60960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촉진(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Promotion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: 촉진은 표적 소비자로부터 기업이나 제품에 대하여 호의적인 반응을 얻기 위해 행해지는 커뮤니케이션 활동. 시장경쟁이 치열해짐에 따라 촉진은 더욱 중요해짐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B83FCA-DC46-484B-8F72-730B509316E1}"/>
              </a:ext>
            </a:extLst>
          </p:cNvPr>
          <p:cNvSpPr/>
          <p:nvPr/>
        </p:nvSpPr>
        <p:spPr>
          <a:xfrm>
            <a:off x="1783311" y="2571063"/>
            <a:ext cx="2298654" cy="1194816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메인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로그인 기능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7B8BC1-6B27-4309-A6FC-45D9F4297D95}"/>
              </a:ext>
            </a:extLst>
          </p:cNvPr>
          <p:cNvSpPr/>
          <p:nvPr/>
        </p:nvSpPr>
        <p:spPr>
          <a:xfrm>
            <a:off x="6412992" y="931239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출석 현황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남은 교육 일정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4056F5-DCE6-487C-A953-6E5BAC1A0F6A}"/>
              </a:ext>
            </a:extLst>
          </p:cNvPr>
          <p:cNvSpPr/>
          <p:nvPr/>
        </p:nvSpPr>
        <p:spPr>
          <a:xfrm>
            <a:off x="6412992" y="2045283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과목별 문제풀이 게시판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Q&amp;A </a:t>
            </a:r>
            <a:r>
              <a:rPr lang="ko-KR" altLang="en-US" dirty="0">
                <a:solidFill>
                  <a:schemeClr val="tx1"/>
                </a:solidFill>
              </a:rPr>
              <a:t>게시판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38F41E-9BC1-4DF3-AA5E-09EA8D36D1CD}"/>
              </a:ext>
            </a:extLst>
          </p:cNvPr>
          <p:cNvSpPr/>
          <p:nvPr/>
        </p:nvSpPr>
        <p:spPr>
          <a:xfrm>
            <a:off x="6412992" y="3168471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캘린더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65B4E4-F79A-4D37-AA6E-A7A1CCE8F846}"/>
              </a:ext>
            </a:extLst>
          </p:cNvPr>
          <p:cNvSpPr/>
          <p:nvPr/>
        </p:nvSpPr>
        <p:spPr>
          <a:xfrm>
            <a:off x="6412992" y="4291659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QR</a:t>
            </a:r>
            <a:r>
              <a:rPr lang="ko-KR" altLang="en-US" dirty="0">
                <a:solidFill>
                  <a:schemeClr val="tx1"/>
                </a:solidFill>
              </a:rPr>
              <a:t>코드 출석 및 신호 출석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AF74A7-2A0F-43B5-8381-5F5CD3FBACA6}"/>
              </a:ext>
            </a:extLst>
          </p:cNvPr>
          <p:cNvSpPr/>
          <p:nvPr/>
        </p:nvSpPr>
        <p:spPr>
          <a:xfrm>
            <a:off x="6412992" y="5453022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Member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list,</a:t>
            </a:r>
            <a:r>
              <a:rPr lang="ko-KR" altLang="en-US" dirty="0">
                <a:solidFill>
                  <a:schemeClr val="tx1"/>
                </a:solidFill>
              </a:rPr>
              <a:t> 프로필 관리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C2D327-630E-4596-933C-653B69E2A5A9}"/>
              </a:ext>
            </a:extLst>
          </p:cNvPr>
          <p:cNvCxnSpPr>
            <a:stCxn id="22" idx="1"/>
            <a:endCxn id="22" idx="3"/>
          </p:cNvCxnSpPr>
          <p:nvPr/>
        </p:nvCxnSpPr>
        <p:spPr>
          <a:xfrm>
            <a:off x="1783311" y="3168471"/>
            <a:ext cx="2298654" cy="0"/>
          </a:xfrm>
          <a:prstGeom prst="line">
            <a:avLst/>
          </a:prstGeom>
          <a:ln>
            <a:solidFill>
              <a:srgbClr val="00F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40E54AE-B87C-47A3-A7A1-BE6AB50C60DB}"/>
              </a:ext>
            </a:extLst>
          </p:cNvPr>
          <p:cNvCxnSpPr>
            <a:cxnSpLocks/>
          </p:cNvCxnSpPr>
          <p:nvPr/>
        </p:nvCxnSpPr>
        <p:spPr>
          <a:xfrm flipV="1">
            <a:off x="4155117" y="1447877"/>
            <a:ext cx="2111571" cy="17205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A3F7B44-95D6-417E-BA11-520B26CAB780}"/>
              </a:ext>
            </a:extLst>
          </p:cNvPr>
          <p:cNvCxnSpPr>
            <a:cxnSpLocks/>
          </p:cNvCxnSpPr>
          <p:nvPr/>
        </p:nvCxnSpPr>
        <p:spPr>
          <a:xfrm flipV="1">
            <a:off x="5210902" y="2450667"/>
            <a:ext cx="885098" cy="71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ACC6D6-D6E8-4163-A5ED-0D8734380B73}"/>
              </a:ext>
            </a:extLst>
          </p:cNvPr>
          <p:cNvSpPr txBox="1"/>
          <p:nvPr/>
        </p:nvSpPr>
        <p:spPr>
          <a:xfrm>
            <a:off x="5210902" y="1028846"/>
            <a:ext cx="103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세션 유지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54848D-859F-472C-A8A2-C030DA867468}"/>
              </a:ext>
            </a:extLst>
          </p:cNvPr>
          <p:cNvCxnSpPr>
            <a:cxnSpLocks/>
          </p:cNvCxnSpPr>
          <p:nvPr/>
        </p:nvCxnSpPr>
        <p:spPr>
          <a:xfrm>
            <a:off x="5210902" y="3168471"/>
            <a:ext cx="885098" cy="40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57D0742-D31A-4569-83FA-32C08C2F43B5}"/>
              </a:ext>
            </a:extLst>
          </p:cNvPr>
          <p:cNvCxnSpPr>
            <a:cxnSpLocks/>
          </p:cNvCxnSpPr>
          <p:nvPr/>
        </p:nvCxnSpPr>
        <p:spPr>
          <a:xfrm>
            <a:off x="5210902" y="3168471"/>
            <a:ext cx="885098" cy="125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E0A86DF-A02A-4D4D-BB09-47F2F99B4265}"/>
              </a:ext>
            </a:extLst>
          </p:cNvPr>
          <p:cNvCxnSpPr>
            <a:cxnSpLocks/>
          </p:cNvCxnSpPr>
          <p:nvPr/>
        </p:nvCxnSpPr>
        <p:spPr>
          <a:xfrm>
            <a:off x="5210902" y="3168471"/>
            <a:ext cx="885098" cy="2513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4593C64-C87E-4CDE-9E40-2B65991EBC7B}"/>
              </a:ext>
            </a:extLst>
          </p:cNvPr>
          <p:cNvCxnSpPr>
            <a:cxnSpLocks/>
            <a:stCxn id="23" idx="3"/>
            <a:endCxn id="26" idx="3"/>
          </p:cNvCxnSpPr>
          <p:nvPr/>
        </p:nvCxnSpPr>
        <p:spPr>
          <a:xfrm>
            <a:off x="8711646" y="1336623"/>
            <a:ext cx="12700" cy="3360420"/>
          </a:xfrm>
          <a:prstGeom prst="bentConnector3">
            <a:avLst>
              <a:gd name="adj1" fmla="val 4897677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Google Shape;126;p4">
            <a:extLst>
              <a:ext uri="{FF2B5EF4-FFF2-40B4-BE49-F238E27FC236}">
                <a16:creationId xmlns:a16="http://schemas.microsoft.com/office/drawing/2014/main" id="{2289EF13-6D2D-4027-B5E7-DFC07CA9FF79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7" name="Google Shape;127;p4">
            <a:extLst>
              <a:ext uri="{FF2B5EF4-FFF2-40B4-BE49-F238E27FC236}">
                <a16:creationId xmlns:a16="http://schemas.microsoft.com/office/drawing/2014/main" id="{69ED13D1-6A69-4864-93F6-310C23CC294E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38" name="Google Shape;128;p4">
              <a:extLst>
                <a:ext uri="{FF2B5EF4-FFF2-40B4-BE49-F238E27FC236}">
                  <a16:creationId xmlns:a16="http://schemas.microsoft.com/office/drawing/2014/main" id="{EAA49CD9-F15B-49BA-AF30-987CB2BF37FC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6C4FEF45-BAF9-402A-A197-A97D6B0D9DA8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Google Shape;131;p4">
              <a:extLst>
                <a:ext uri="{FF2B5EF4-FFF2-40B4-BE49-F238E27FC236}">
                  <a16:creationId xmlns:a16="http://schemas.microsoft.com/office/drawing/2014/main" id="{A8BC483E-8D10-4C93-8E1D-8344702DAF6E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1" name="Google Shape;133;p4">
            <a:extLst>
              <a:ext uri="{FF2B5EF4-FFF2-40B4-BE49-F238E27FC236}">
                <a16:creationId xmlns:a16="http://schemas.microsoft.com/office/drawing/2014/main" id="{5DCD8F55-D15C-4AE4-B53A-696E3DFA4E88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008595"/>
      </p:ext>
    </p:extLst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고객중심으로 전환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5" name="Google Shape;435;p22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22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7" name="Google Shape;437;p22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38" name="Google Shape;438;p22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9" name="Google Shape;439;p22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0" name="Google Shape;440;p22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1" name="Google Shape;441;p22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42" name="Google Shape;442;p22"/>
          <p:cNvSpPr/>
          <p:nvPr/>
        </p:nvSpPr>
        <p:spPr>
          <a:xfrm>
            <a:off x="2011880" y="1736656"/>
            <a:ext cx="2451116" cy="461665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4P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22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44" name="Google Shape;4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512" y="2576714"/>
            <a:ext cx="4573851" cy="23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637" y="2576714"/>
            <a:ext cx="4573851" cy="23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2"/>
          <p:cNvSpPr/>
          <p:nvPr/>
        </p:nvSpPr>
        <p:spPr>
          <a:xfrm>
            <a:off x="7729006" y="1731664"/>
            <a:ext cx="2451116" cy="461665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4C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22"/>
          <p:cNvSpPr/>
          <p:nvPr/>
        </p:nvSpPr>
        <p:spPr>
          <a:xfrm>
            <a:off x="3216304" y="5151176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4P나 4C 분석은 실물 제품 중심의 제조업에 적합한 모델이며 서비스나 IT 기반의 인터넷 사업에는 적용하는 데 부분적 한계가 있음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8" name="Google Shape;448;p22"/>
          <p:cNvSpPr/>
          <p:nvPr/>
        </p:nvSpPr>
        <p:spPr>
          <a:xfrm>
            <a:off x="3216304" y="5758624"/>
            <a:ext cx="60960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따라서 IT 기반의 인터넷 사업과 서비스관련 비즈니스에는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Process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Physical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Evidence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People이라는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추가변수를 고려하여 7P라는 개념도 제시되고 있음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3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4P &amp; 4C 결합전략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5" name="Google Shape;455;p23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7" name="Google Shape;457;p23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58" name="Google Shape;458;p23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9" name="Google Shape;459;p23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0" name="Google Shape;460;p23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1" name="Google Shape;461;p23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2" name="Google Shape;462;p23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3" name="Google Shape;463;p23"/>
          <p:cNvSpPr/>
          <p:nvPr/>
        </p:nvSpPr>
        <p:spPr>
          <a:xfrm>
            <a:off x="6015210" y="1620857"/>
            <a:ext cx="6096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Product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Customer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Value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고객이 가장 필요로 하는 것이 무엇인지, 고객이 어떤 것을 원하는지에 대한 욕구를 파악하여 고객의 가치를 찾아내고, 그것을 충족시킬 수 있는 제품을 개발해야 함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64" name="Google Shape;464;p23" descr="https://3.bp.blogspot.com/-ribieks32EY/UPxkkdxE5aI/AAAAAAAABl0/ebMamttF-XU/s400/4Ps-4Cs-Marketing-Shif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80" y="1921284"/>
            <a:ext cx="5576056" cy="373399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3"/>
          <p:cNvSpPr/>
          <p:nvPr/>
        </p:nvSpPr>
        <p:spPr>
          <a:xfrm>
            <a:off x="6015210" y="2782040"/>
            <a:ext cx="6096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Price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Cost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to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customer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과거엔 단순히 제품의 가격을 의미했지만, 고객이 충분히 지불할 용의가 있는 수준이 어느 정도인지를 판단하고 제품 구매가격 뿐만 아니라 사용 및 처분 비용을 포함하는 총비용을 고려해야 함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466" name="Google Shape;466;p23"/>
          <p:cNvSpPr/>
          <p:nvPr/>
        </p:nvSpPr>
        <p:spPr>
          <a:xfrm>
            <a:off x="6015210" y="4022205"/>
            <a:ext cx="6096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Place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Convenience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소비자와 제품의 접점, 즉 어떤 유통망을 통하여 만나게 되는지를 고려해야 하고, 단순한 유통의 장소가 아닌, 고객의 편의와 배려를 중심으로 이루어져야 함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467" name="Google Shape;467;p23"/>
          <p:cNvSpPr/>
          <p:nvPr/>
        </p:nvSpPr>
        <p:spPr>
          <a:xfrm>
            <a:off x="6031420" y="5360473"/>
            <a:ext cx="60960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Promotion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Communication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어떻게 광고, 홍보를 하고 판매를 촉진할 것인가에 대한 내용이지만, 기존의 매스미디어와 오프라인행사를 통한 일방적인 프로모션이 아닌, 고객과 기업이 상호작용을 할 수 있는 구조를 갖추어야 함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4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4P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4" name="Google Shape;474;p24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2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6" name="Google Shape;476;p24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8" name="Google Shape;478;p24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9" name="Google Shape;479;p24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0" name="Google Shape;480;p24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81" name="Google Shape;481;p24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82" name="Google Shape;4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362" y="1340245"/>
            <a:ext cx="8677275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프로모션–커뮤니케이션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25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1" name="Google Shape;491;p25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92" name="Google Shape;492;p25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3" name="Google Shape;493;p25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4" name="Google Shape;494;p25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96" name="Google Shape;496;p25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7" name="Google Shape;49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963" y="2221793"/>
            <a:ext cx="4971255" cy="291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9783" y="2221793"/>
            <a:ext cx="4971254" cy="291924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9" name="Google Shape;499;p25"/>
          <p:cNvSpPr/>
          <p:nvPr/>
        </p:nvSpPr>
        <p:spPr>
          <a:xfrm>
            <a:off x="6195152" y="5579308"/>
            <a:ext cx="5846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시민의 제보를 통한 콘텐츠 제작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이미지 중심 카드뉴스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소통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0" name="Google Shape;500;p25"/>
          <p:cNvSpPr/>
          <p:nvPr/>
        </p:nvSpPr>
        <p:spPr>
          <a:xfrm>
            <a:off x="1284018" y="5579308"/>
            <a:ext cx="412484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아이템 포지셔닝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브랜드 이미지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프로모션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44;p10">
            <a:extLst>
              <a:ext uri="{FF2B5EF4-FFF2-40B4-BE49-F238E27FC236}">
                <a16:creationId xmlns:a16="http://schemas.microsoft.com/office/drawing/2014/main" id="{27BA00F3-1E05-48A3-8DEE-84F84BF4FD6D}"/>
              </a:ext>
            </a:extLst>
          </p:cNvPr>
          <p:cNvGrpSpPr/>
          <p:nvPr/>
        </p:nvGrpSpPr>
        <p:grpSpPr>
          <a:xfrm>
            <a:off x="663290" y="2408648"/>
            <a:ext cx="10512536" cy="2793733"/>
            <a:chOff x="-1317910" y="636998"/>
            <a:chExt cx="10512536" cy="2793733"/>
          </a:xfrm>
        </p:grpSpPr>
        <p:sp>
          <p:nvSpPr>
            <p:cNvPr id="15" name="Google Shape;245;p10">
              <a:extLst>
                <a:ext uri="{FF2B5EF4-FFF2-40B4-BE49-F238E27FC236}">
                  <a16:creationId xmlns:a16="http://schemas.microsoft.com/office/drawing/2014/main" id="{9CE920D3-F588-4BCA-9692-DE7C6805DC7F}"/>
                </a:ext>
              </a:extLst>
            </p:cNvPr>
            <p:cNvSpPr/>
            <p:nvPr/>
          </p:nvSpPr>
          <p:spPr>
            <a:xfrm>
              <a:off x="-1317910" y="636998"/>
              <a:ext cx="2715164" cy="2715125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246;p10">
              <a:extLst>
                <a:ext uri="{FF2B5EF4-FFF2-40B4-BE49-F238E27FC236}">
                  <a16:creationId xmlns:a16="http://schemas.microsoft.com/office/drawing/2014/main" id="{200D8F07-82A7-4DAD-9516-26575EB4E320}"/>
                </a:ext>
              </a:extLst>
            </p:cNvPr>
            <p:cNvSpPr txBox="1"/>
            <p:nvPr/>
          </p:nvSpPr>
          <p:spPr>
            <a:xfrm>
              <a:off x="-920283" y="1445585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Efficiency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빠른 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QR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인증으로 시간절약</a:t>
              </a:r>
              <a:endParaRPr lang="en-US" alt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247;p10">
              <a:extLst>
                <a:ext uri="{FF2B5EF4-FFF2-40B4-BE49-F238E27FC236}">
                  <a16:creationId xmlns:a16="http://schemas.microsoft.com/office/drawing/2014/main" id="{1CFF5F06-065A-466E-BECC-54FC768B8388}"/>
                </a:ext>
              </a:extLst>
            </p:cNvPr>
            <p:cNvSpPr/>
            <p:nvPr/>
          </p:nvSpPr>
          <p:spPr>
            <a:xfrm>
              <a:off x="2549400" y="715606"/>
              <a:ext cx="2715164" cy="2715125"/>
            </a:xfrm>
            <a:prstGeom prst="ellipse">
              <a:avLst/>
            </a:prstGeom>
            <a:solidFill>
              <a:srgbClr val="44B78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249;p10">
              <a:extLst>
                <a:ext uri="{FF2B5EF4-FFF2-40B4-BE49-F238E27FC236}">
                  <a16:creationId xmlns:a16="http://schemas.microsoft.com/office/drawing/2014/main" id="{CB147EB6-DF78-414C-9268-7C286E701765}"/>
                </a:ext>
              </a:extLst>
            </p:cNvPr>
            <p:cNvSpPr/>
            <p:nvPr/>
          </p:nvSpPr>
          <p:spPr>
            <a:xfrm>
              <a:off x="6479462" y="715606"/>
              <a:ext cx="2715164" cy="2715125"/>
            </a:xfrm>
            <a:prstGeom prst="ellipse">
              <a:avLst/>
            </a:prstGeom>
            <a:solidFill>
              <a:srgbClr val="FFC000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Google Shape;250;p10">
              <a:extLst>
                <a:ext uri="{FF2B5EF4-FFF2-40B4-BE49-F238E27FC236}">
                  <a16:creationId xmlns:a16="http://schemas.microsoft.com/office/drawing/2014/main" id="{4EE06CC3-BA06-4168-A419-0BB3722C2285}"/>
                </a:ext>
              </a:extLst>
            </p:cNvPr>
            <p:cNvSpPr txBox="1"/>
            <p:nvPr/>
          </p:nvSpPr>
          <p:spPr>
            <a:xfrm>
              <a:off x="2992148" y="1432240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Improve skills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교육생 게시판을 통한 실력향상</a:t>
              </a:r>
              <a:endParaRPr lang="en-US" alt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" name="Google Shape;250;p10">
            <a:extLst>
              <a:ext uri="{FF2B5EF4-FFF2-40B4-BE49-F238E27FC236}">
                <a16:creationId xmlns:a16="http://schemas.microsoft.com/office/drawing/2014/main" id="{8E89F299-A722-472F-8B05-E66F33A06C0D}"/>
              </a:ext>
            </a:extLst>
          </p:cNvPr>
          <p:cNvSpPr txBox="1"/>
          <p:nvPr/>
        </p:nvSpPr>
        <p:spPr>
          <a:xfrm>
            <a:off x="8796099" y="2884875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50;p10">
            <a:extLst>
              <a:ext uri="{FF2B5EF4-FFF2-40B4-BE49-F238E27FC236}">
                <a16:creationId xmlns:a16="http://schemas.microsoft.com/office/drawing/2014/main" id="{0530F88D-592B-4631-A78B-3DACBC3947DB}"/>
              </a:ext>
            </a:extLst>
          </p:cNvPr>
          <p:cNvSpPr txBox="1"/>
          <p:nvPr/>
        </p:nvSpPr>
        <p:spPr>
          <a:xfrm>
            <a:off x="8858289" y="3083686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Visibility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눈에 띄는 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50124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팀 구성 및 역할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02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주제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목적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개요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구조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A6EDE16-655C-4668-B2FC-78169875FAD7}"/>
              </a:ext>
            </a:extLst>
          </p:cNvPr>
          <p:cNvGraphicFramePr>
            <a:graphicFrameLocks noGrp="1"/>
          </p:cNvGraphicFramePr>
          <p:nvPr/>
        </p:nvGraphicFramePr>
        <p:xfrm>
          <a:off x="954490" y="248976"/>
          <a:ext cx="10283019" cy="6293610"/>
        </p:xfrm>
        <a:graphic>
          <a:graphicData uri="http://schemas.openxmlformats.org/drawingml/2006/table">
            <a:tbl>
              <a:tblPr/>
              <a:tblGrid>
                <a:gridCol w="17795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503464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304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윤승원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팀 리더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Q&amp;A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제작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김규리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모바일 버전 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QR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코드 및 신호 출석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발표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김주빈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회원가입 및 로그인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 문서화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유창호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문제풀이 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 사항 도식화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1732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이창민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출석 랭킹 및 과목 진행 현황 그래프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총괄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50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45324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3846</Words>
  <Application>Microsoft Office PowerPoint</Application>
  <PresentationFormat>와이드스크린</PresentationFormat>
  <Paragraphs>858</Paragraphs>
  <Slides>63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나눔스퀘어</vt:lpstr>
      <vt:lpstr>나눔스퀘어 Bold</vt:lpstr>
      <vt:lpstr>Malgun Gothic</vt:lpstr>
      <vt:lpstr>아리따-돋움(TTF)-Medium</vt:lpstr>
      <vt:lpstr>-윤고딕320</vt:lpstr>
      <vt:lpstr>-윤고딕330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Kim Gyuri</cp:lastModifiedBy>
  <cp:revision>58</cp:revision>
  <dcterms:created xsi:type="dcterms:W3CDTF">2016-05-08T07:23:19Z</dcterms:created>
  <dcterms:modified xsi:type="dcterms:W3CDTF">2021-02-17T12:49:03Z</dcterms:modified>
</cp:coreProperties>
</file>